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57" r:id="rId3"/>
    <p:sldId id="258" r:id="rId4"/>
    <p:sldId id="262" r:id="rId5"/>
    <p:sldId id="263" r:id="rId6"/>
    <p:sldId id="265" r:id="rId7"/>
    <p:sldId id="264" r:id="rId8"/>
    <p:sldId id="266" r:id="rId9"/>
    <p:sldId id="267" r:id="rId10"/>
    <p:sldId id="294" r:id="rId11"/>
    <p:sldId id="295" r:id="rId12"/>
    <p:sldId id="270" r:id="rId13"/>
    <p:sldId id="271" r:id="rId14"/>
    <p:sldId id="272" r:id="rId15"/>
    <p:sldId id="281" r:id="rId16"/>
    <p:sldId id="279" r:id="rId17"/>
    <p:sldId id="274" r:id="rId18"/>
    <p:sldId id="275" r:id="rId19"/>
    <p:sldId id="277" r:id="rId20"/>
    <p:sldId id="282" r:id="rId21"/>
    <p:sldId id="283" r:id="rId22"/>
    <p:sldId id="284" r:id="rId23"/>
    <p:sldId id="285" r:id="rId24"/>
    <p:sldId id="286" r:id="rId25"/>
    <p:sldId id="287" r:id="rId26"/>
    <p:sldId id="288" r:id="rId27"/>
    <p:sldId id="290" r:id="rId28"/>
    <p:sldId id="291" r:id="rId29"/>
    <p:sldId id="289" r:id="rId30"/>
    <p:sldId id="292" r:id="rId31"/>
    <p:sldId id="293"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EF3DF9E-57C9-485E-A9F9-FC23BF77254A}" type="datetimeFigureOut">
              <a:rPr lang="en-US" smtClean="0"/>
              <a:pPr/>
              <a:t>9/23/2017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FF31A8B-AF1D-40C8-9D57-E0789320792B}"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12119284-8708-484C-A6BA-9C023EF849D9}" type="slidenum">
              <a:rPr lang="en-US"/>
              <a:pPr/>
              <a:t>15</a:t>
            </a:fld>
            <a:endParaRPr lang="en-US"/>
          </a:p>
        </p:txBody>
      </p:sp>
      <p:sp>
        <p:nvSpPr>
          <p:cNvPr id="62467" name="Rectangle 2"/>
          <p:cNvSpPr>
            <a:spLocks noGrp="1" noRot="1" noChangeAspect="1" noChangeArrowheads="1" noTextEdit="1"/>
          </p:cNvSpPr>
          <p:nvPr>
            <p:ph type="sldImg"/>
          </p:nvPr>
        </p:nvSpPr>
        <p:spPr>
          <a:xfrm>
            <a:off x="302833" y="694857"/>
            <a:ext cx="6253887" cy="4715656"/>
          </a:xfr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9/23/2017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9/23/2017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9/23/2017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9/23/2017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14.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287963"/>
          </a:xfrm>
        </p:spPr>
        <p:txBody>
          <a:bodyPr>
            <a:normAutofit/>
          </a:bodyPr>
          <a:lstStyle/>
          <a:p>
            <a:pPr algn="just"/>
            <a:endParaRPr lang="en-US" sz="2400" dirty="0">
              <a:latin typeface="Times New Roman" pitchFamily="18" charset="0"/>
              <a:cs typeface="Times New Roman" pitchFamily="18" charset="0"/>
            </a:endParaRPr>
          </a:p>
        </p:txBody>
      </p:sp>
      <p:pic>
        <p:nvPicPr>
          <p:cNvPr id="4" name="Picture 2"/>
          <p:cNvPicPr>
            <a:picLocks noChangeAspect="1" noChangeArrowheads="1"/>
          </p:cNvPicPr>
          <p:nvPr/>
        </p:nvPicPr>
        <p:blipFill>
          <a:blip r:embed="rId2" cstate="print">
            <a:extLst>
              <a:ext uri="{BEBA8EAE-BF5A-486C-A8C5-ECC9F3942E4B}">
                <a14:imgProps xmlns:a14="http://schemas.microsoft.com/office/drawing/2010/main" xmlns="">
                  <a14:imgLayer r:embed="rId3">
                    <a14:imgEffect>
                      <a14:sharpenSoften amount="25000"/>
                    </a14:imgEffect>
                  </a14:imgLayer>
                </a14:imgProps>
              </a:ext>
              <a:ext uri="{28A0092B-C50C-407E-A947-70E740481C1C}">
                <a14:useLocalDpi xmlns:a14="http://schemas.microsoft.com/office/drawing/2010/main" xmlns="" val="0"/>
              </a:ext>
            </a:extLst>
          </a:blip>
          <a:srcRect/>
          <a:stretch>
            <a:fillRect/>
          </a:stretch>
        </p:blipFill>
        <p:spPr bwMode="auto">
          <a:xfrm>
            <a:off x="323528" y="565448"/>
            <a:ext cx="8424936" cy="606395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t="37483"/>
          <a:stretch>
            <a:fillRect/>
          </a:stretch>
        </p:blipFill>
        <p:spPr bwMode="auto">
          <a:xfrm>
            <a:off x="381000" y="762000"/>
            <a:ext cx="8305800" cy="553055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3"/>
          <p:cNvSpPr/>
          <p:nvPr/>
        </p:nvSpPr>
        <p:spPr>
          <a:xfrm>
            <a:off x="251520" y="1412776"/>
            <a:ext cx="4320480" cy="4392488"/>
          </a:xfrm>
          <a:prstGeom prst="roundRect">
            <a:avLst/>
          </a:prstGeom>
          <a:solidFill>
            <a:schemeClr val="accent6">
              <a:lumMod val="60000"/>
              <a:lumOff val="40000"/>
              <a:alpha val="5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8" name="Content Placeholder 3"/>
          <p:cNvSpPr txBox="1">
            <a:spLocks/>
          </p:cNvSpPr>
          <p:nvPr/>
        </p:nvSpPr>
        <p:spPr>
          <a:xfrm>
            <a:off x="457200" y="1600200"/>
            <a:ext cx="4258816" cy="4525963"/>
          </a:xfrm>
          <a:prstGeom prst="rect">
            <a:avLst/>
          </a:prstGeom>
        </p:spPr>
        <p:txBody>
          <a:bodyPr vert="horz" lIns="91440" tIns="45720" rIns="91440" bIns="45720" rtlCol="0">
            <a:norm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0" i="0" u="none" strike="noStrike" kern="1200" cap="none" spc="0" normalizeH="0" baseline="0" noProof="0" dirty="0" smtClean="0">
                <a:ln>
                  <a:noFill/>
                </a:ln>
                <a:effectLst/>
                <a:uLnTx/>
                <a:uFillTx/>
                <a:latin typeface="+mn-lt"/>
                <a:ea typeface="+mn-ea"/>
                <a:cs typeface="+mn-cs"/>
              </a:rPr>
              <a:t>Automatic protein sequencers are designed that perform the 3 steps</a:t>
            </a:r>
          </a:p>
          <a:p>
            <a:pPr marL="0" marR="0" lvl="0" indent="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effectLst/>
                <a:uLnTx/>
                <a:uFillTx/>
                <a:latin typeface="+mn-lt"/>
                <a:ea typeface="+mn-ea"/>
                <a:cs typeface="+mn-cs"/>
              </a:rPr>
              <a:t>labeling, separation and analysis of amino acids at a time and analyze data</a:t>
            </a:r>
            <a:r>
              <a:rPr kumimoji="0" lang="en-US" sz="2800" b="0" i="0" u="none" strike="noStrike" kern="1200" cap="none" spc="0" normalizeH="0" noProof="0" dirty="0" smtClean="0">
                <a:ln>
                  <a:noFill/>
                </a:ln>
                <a:effectLst/>
                <a:uLnTx/>
                <a:uFillTx/>
                <a:latin typeface="+mn-lt"/>
                <a:ea typeface="+mn-ea"/>
                <a:cs typeface="+mn-cs"/>
              </a:rPr>
              <a:t> </a:t>
            </a:r>
            <a:r>
              <a:rPr kumimoji="0" lang="en-US" sz="2800" b="0" i="0" u="none" strike="noStrike" kern="1200" cap="none" spc="0" normalizeH="0" baseline="0" noProof="0" dirty="0" smtClean="0">
                <a:ln>
                  <a:noFill/>
                </a:ln>
                <a:effectLst/>
                <a:uLnTx/>
                <a:uFillTx/>
                <a:latin typeface="+mn-lt"/>
                <a:ea typeface="+mn-ea"/>
                <a:cs typeface="+mn-cs"/>
              </a:rPr>
              <a:t>and give results</a:t>
            </a:r>
            <a:r>
              <a:rPr kumimoji="0" lang="en-US" sz="2800" b="0" i="0" u="none" strike="noStrike" kern="1200" cap="none" spc="0" normalizeH="0" noProof="0" dirty="0" smtClean="0">
                <a:ln>
                  <a:noFill/>
                </a:ln>
                <a:effectLst/>
                <a:uLnTx/>
                <a:uFillTx/>
                <a:latin typeface="+mn-lt"/>
                <a:ea typeface="+mn-ea"/>
                <a:cs typeface="+mn-cs"/>
              </a:rPr>
              <a:t> </a:t>
            </a:r>
            <a:r>
              <a:rPr kumimoji="0" lang="en-US" sz="2800" b="0" i="0" u="none" strike="noStrike" kern="1200" cap="none" spc="0" normalizeH="0" baseline="0" noProof="0" dirty="0" smtClean="0">
                <a:ln>
                  <a:noFill/>
                </a:ln>
                <a:effectLst/>
                <a:uLnTx/>
                <a:uFillTx/>
                <a:latin typeface="+mn-lt"/>
                <a:ea typeface="+mn-ea"/>
                <a:cs typeface="+mn-cs"/>
              </a:rPr>
              <a:t>automatically</a:t>
            </a:r>
            <a:endParaRPr kumimoji="0" lang="en-US" sz="2800" b="0" i="0" u="none" strike="noStrike" kern="1200" cap="none" spc="0" normalizeH="0" baseline="0" noProof="0" dirty="0">
              <a:ln>
                <a:noFill/>
              </a:ln>
              <a:effectLst/>
              <a:uLnTx/>
              <a:uFillTx/>
              <a:latin typeface="+mn-lt"/>
              <a:ea typeface="+mn-ea"/>
              <a:cs typeface="+mn-cs"/>
            </a:endParaRPr>
          </a:p>
        </p:txBody>
      </p:sp>
      <p:pic>
        <p:nvPicPr>
          <p:cNvPr id="9" name="Picture 2" descr="G:\New folder\a.bmp"/>
          <p:cNvPicPr>
            <a:picLocks noChangeAspect="1" noChangeArrowheads="1"/>
          </p:cNvPicPr>
          <p:nvPr/>
        </p:nvPicPr>
        <p:blipFill>
          <a:blip r:embed="rId2" cstate="print"/>
          <a:srcRect/>
          <a:stretch>
            <a:fillRect/>
          </a:stretch>
        </p:blipFill>
        <p:spPr bwMode="auto">
          <a:xfrm>
            <a:off x="4709864" y="1676400"/>
            <a:ext cx="4038600" cy="3657600"/>
          </a:xfrm>
          <a:prstGeom prst="rect">
            <a:avLst/>
          </a:prstGeom>
          <a:noFill/>
        </p:spPr>
      </p:pic>
      <p:pic>
        <p:nvPicPr>
          <p:cNvPr id="10" name="Picture 9" descr="seuencing machine.JPG"/>
          <p:cNvPicPr>
            <a:picLocks noChangeAspect="1"/>
          </p:cNvPicPr>
          <p:nvPr/>
        </p:nvPicPr>
        <p:blipFill>
          <a:blip r:embed="rId3" cstate="print"/>
          <a:stretch>
            <a:fillRect/>
          </a:stretch>
        </p:blipFill>
        <p:spPr>
          <a:xfrm>
            <a:off x="4716016" y="1514681"/>
            <a:ext cx="4032448" cy="4074559"/>
          </a:xfrm>
          <a:prstGeom prst="rect">
            <a:avLst/>
          </a:prstGeom>
        </p:spPr>
      </p:pic>
      <p:sp>
        <p:nvSpPr>
          <p:cNvPr id="11" name="TextBox 10"/>
          <p:cNvSpPr txBox="1"/>
          <p:nvPr/>
        </p:nvSpPr>
        <p:spPr>
          <a:xfrm>
            <a:off x="467544" y="5939988"/>
            <a:ext cx="8424936" cy="369332"/>
          </a:xfrm>
          <a:prstGeom prst="rect">
            <a:avLst/>
          </a:prstGeom>
          <a:gradFill>
            <a:gsLst>
              <a:gs pos="0">
                <a:schemeClr val="accent6">
                  <a:lumMod val="60000"/>
                  <a:lumOff val="40000"/>
                  <a:alpha val="71000"/>
                </a:schemeClr>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r>
              <a:rPr lang="en-US" dirty="0" smtClean="0"/>
              <a:t>AUTOMATED DEVICE  IS DEVELPED BY EDMAN and GEOFFREY BEGG</a:t>
            </a:r>
            <a:endParaRPr lang="en-IN" dirty="0"/>
          </a:p>
        </p:txBody>
      </p:sp>
      <p:sp>
        <p:nvSpPr>
          <p:cNvPr id="15" name="Rectangle 14"/>
          <p:cNvSpPr/>
          <p:nvPr/>
        </p:nvSpPr>
        <p:spPr>
          <a:xfrm>
            <a:off x="323528" y="332656"/>
            <a:ext cx="8532440" cy="707886"/>
          </a:xfrm>
          <a:prstGeom prst="rect">
            <a:avLst/>
          </a:prstGeom>
        </p:spPr>
        <p:style>
          <a:lnRef idx="1">
            <a:schemeClr val="accent1"/>
          </a:lnRef>
          <a:fillRef idx="2">
            <a:schemeClr val="accent1"/>
          </a:fillRef>
          <a:effectRef idx="1">
            <a:schemeClr val="accent1"/>
          </a:effectRef>
          <a:fontRef idx="minor">
            <a:schemeClr val="dk1"/>
          </a:fontRef>
        </p:style>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u="sng"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Automatic protein sequencers</a:t>
            </a:r>
            <a:endParaRPr lang="en-IN" sz="4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3" name="Slide Number Placeholder 12"/>
          <p:cNvSpPr>
            <a:spLocks noGrp="1"/>
          </p:cNvSpPr>
          <p:nvPr>
            <p:ph type="sldNum" sz="quarter" idx="12"/>
          </p:nvPr>
        </p:nvSpPr>
        <p:spPr/>
        <p:txBody>
          <a:bodyPr/>
          <a:lstStyle/>
          <a:p>
            <a:fld id="{A69E56A7-67D3-4C4C-923F-6A55522870A8}" type="slidenum">
              <a:rPr lang="en-IN" smtClean="0"/>
              <a:pPr/>
              <a:t>12</a:t>
            </a:fld>
            <a:endParaRPr lang="en-IN"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p:cNvSpPr>
            <a:spLocks noGrp="1"/>
          </p:cNvSpPr>
          <p:nvPr>
            <p:ph type="title"/>
          </p:nvPr>
        </p:nvSpPr>
        <p:spPr>
          <a:xfrm>
            <a:off x="457200" y="0"/>
            <a:ext cx="8229600" cy="634082"/>
          </a:xfrm>
        </p:spPr>
        <p:style>
          <a:lnRef idx="2">
            <a:schemeClr val="accent2"/>
          </a:lnRef>
          <a:fillRef idx="1">
            <a:schemeClr val="lt1"/>
          </a:fillRef>
          <a:effectRef idx="0">
            <a:schemeClr val="accent2"/>
          </a:effectRef>
          <a:fontRef idx="minor">
            <a:schemeClr val="dk1"/>
          </a:fontRef>
        </p:style>
        <p:txBody>
          <a:bodyPr>
            <a:noAutofit/>
          </a:bodyPr>
          <a:lstStyle/>
          <a:p>
            <a:r>
              <a:rPr lang="en-US" sz="32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MASS SPECTROSCOPY METHOD</a:t>
            </a:r>
            <a:endParaRPr lang="en-IN" sz="32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17" name="Content Placeholder 16"/>
          <p:cNvSpPr>
            <a:spLocks noGrp="1"/>
          </p:cNvSpPr>
          <p:nvPr>
            <p:ph idx="4294967295"/>
          </p:nvPr>
        </p:nvSpPr>
        <p:spPr>
          <a:xfrm>
            <a:off x="533400" y="762000"/>
            <a:ext cx="8229600" cy="5867400"/>
          </a:xfrm>
          <a:noFill/>
        </p:spPr>
        <p:style>
          <a:lnRef idx="0">
            <a:scrgbClr r="0" g="0" b="0"/>
          </a:lnRef>
          <a:fillRef idx="1001">
            <a:schemeClr val="lt2"/>
          </a:fillRef>
          <a:effectRef idx="0">
            <a:scrgbClr r="0" g="0" b="0"/>
          </a:effectRef>
          <a:fontRef idx="major"/>
        </p:style>
        <p:txBody>
          <a:bodyPr>
            <a:noAutofit/>
          </a:bodyPr>
          <a:lstStyle/>
          <a:p>
            <a:pPr algn="just">
              <a:lnSpc>
                <a:spcPct val="170000"/>
              </a:lnSpc>
            </a:pPr>
            <a:r>
              <a:rPr lang="en-US" sz="1800" dirty="0" smtClean="0">
                <a:latin typeface="Times New Roman" pitchFamily="18" charset="0"/>
                <a:cs typeface="Times New Roman" pitchFamily="18" charset="0"/>
              </a:rPr>
              <a:t>Mass spectrometry is an analytical technique used for identification and quantification of wide range of chemical and biochemical compounds.</a:t>
            </a:r>
          </a:p>
          <a:p>
            <a:pPr algn="just">
              <a:lnSpc>
                <a:spcPct val="170000"/>
              </a:lnSpc>
            </a:pPr>
            <a:r>
              <a:rPr lang="en-US" sz="1800" dirty="0" smtClean="0">
                <a:latin typeface="Times New Roman" pitchFamily="18" charset="0"/>
                <a:cs typeface="Times New Roman" pitchFamily="18" charset="0"/>
              </a:rPr>
              <a:t>The sensitivity of this technique allows detection of minor mass changes in the compounds allowing for their structural elucidation.</a:t>
            </a:r>
          </a:p>
          <a:p>
            <a:pPr algn="just">
              <a:lnSpc>
                <a:spcPct val="170000"/>
              </a:lnSpc>
            </a:pPr>
            <a:r>
              <a:rPr lang="en-US" sz="1800" dirty="0" smtClean="0">
                <a:latin typeface="Times New Roman" pitchFamily="18" charset="0"/>
                <a:cs typeface="Times New Roman" pitchFamily="18" charset="0"/>
              </a:rPr>
              <a:t>In MS, molecules are converted into gaseous phase ions and separated on the basis of their mass to charge ratio (m/z). </a:t>
            </a:r>
          </a:p>
          <a:p>
            <a:pPr algn="just">
              <a:lnSpc>
                <a:spcPct val="170000"/>
              </a:lnSpc>
            </a:pPr>
            <a:r>
              <a:rPr lang="en-US" sz="1800" dirty="0" smtClean="0">
                <a:latin typeface="Times New Roman" pitchFamily="18" charset="0"/>
                <a:cs typeface="Times New Roman" pitchFamily="18" charset="0"/>
              </a:rPr>
              <a:t>Successfully used to measure the mass of a wide range of macromolecules.</a:t>
            </a:r>
          </a:p>
          <a:p>
            <a:pPr algn="just">
              <a:lnSpc>
                <a:spcPct val="170000"/>
              </a:lnSpc>
            </a:pPr>
            <a:r>
              <a:rPr lang="en-US" sz="1800" dirty="0" smtClean="0">
                <a:latin typeface="Times New Roman" pitchFamily="18" charset="0"/>
                <a:cs typeface="Times New Roman" pitchFamily="18" charset="0"/>
              </a:rPr>
              <a:t>A solution of </a:t>
            </a:r>
            <a:r>
              <a:rPr lang="en-US" sz="1800" dirty="0" err="1" smtClean="0">
                <a:latin typeface="Times New Roman" pitchFamily="18" charset="0"/>
                <a:cs typeface="Times New Roman" pitchFamily="18" charset="0"/>
              </a:rPr>
              <a:t>analytes</a:t>
            </a:r>
            <a:r>
              <a:rPr lang="en-US" sz="1800" dirty="0" smtClean="0">
                <a:latin typeface="Times New Roman" pitchFamily="18" charset="0"/>
                <a:cs typeface="Times New Roman" pitchFamily="18" charset="0"/>
              </a:rPr>
              <a:t> is passed through a charged needle that is kept at a high electrical potential, dispersing the solution into a fine charged micro droplets.</a:t>
            </a:r>
          </a:p>
          <a:p>
            <a:pPr algn="just">
              <a:lnSpc>
                <a:spcPct val="170000"/>
              </a:lnSpc>
            </a:pPr>
            <a:r>
              <a:rPr lang="en-US" sz="1800" dirty="0" smtClean="0">
                <a:latin typeface="Times New Roman" pitchFamily="18" charset="0"/>
                <a:cs typeface="Times New Roman" pitchFamily="18" charset="0"/>
              </a:rPr>
              <a:t>This create a spectrum of species with different mass to charge ratios.</a:t>
            </a:r>
          </a:p>
          <a:p>
            <a:pPr algn="just">
              <a:lnSpc>
                <a:spcPct val="170000"/>
              </a:lnSpc>
            </a:pPr>
            <a:r>
              <a:rPr lang="en-US" sz="1800" dirty="0" smtClean="0">
                <a:latin typeface="Times New Roman" pitchFamily="18" charset="0"/>
                <a:cs typeface="Times New Roman" pitchFamily="18" charset="0"/>
              </a:rPr>
              <a:t>Each successive peak corresponds to a species that differs from that of its neighboring peak by a charge difference of 1 and mass difference of 1(1 proton) .</a:t>
            </a:r>
            <a:endParaRPr lang="en-IN" sz="1800" dirty="0" smtClean="0">
              <a:latin typeface="Times New Roman" pitchFamily="18" charset="0"/>
              <a:cs typeface="Times New Roman" pitchFamily="18" charset="0"/>
            </a:endParaRPr>
          </a:p>
          <a:p>
            <a:pPr algn="just">
              <a:buNone/>
            </a:pPr>
            <a:r>
              <a:rPr lang="en-US" sz="1800" dirty="0" smtClean="0">
                <a:latin typeface="Times New Roman" pitchFamily="18" charset="0"/>
                <a:cs typeface="Times New Roman" pitchFamily="18" charset="0"/>
              </a:rPr>
              <a:t>  </a:t>
            </a:r>
          </a:p>
          <a:p>
            <a:pPr algn="just">
              <a:buNone/>
            </a:pPr>
            <a:r>
              <a:rPr lang="en-US" sz="1800" dirty="0" smtClean="0">
                <a:latin typeface="Times New Roman" pitchFamily="18" charset="0"/>
                <a:cs typeface="Times New Roman" pitchFamily="18" charset="0"/>
              </a:rPr>
              <a:t>                </a:t>
            </a:r>
            <a:endParaRPr lang="en-IN" sz="1800" dirty="0">
              <a:latin typeface="Times New Roman" pitchFamily="18" charset="0"/>
              <a:cs typeface="Times New Roman" pitchFamily="18" charset="0"/>
            </a:endParaRPr>
          </a:p>
        </p:txBody>
      </p:sp>
      <p:sp>
        <p:nvSpPr>
          <p:cNvPr id="8" name="Date Placeholder 3"/>
          <p:cNvSpPr txBox="1">
            <a:spLocks/>
          </p:cNvSpPr>
          <p:nvPr/>
        </p:nvSpPr>
        <p:spPr>
          <a:xfrm>
            <a:off x="467544" y="6858000"/>
            <a:ext cx="2275656" cy="152400"/>
          </a:xfrm>
          <a:prstGeom prst="rect">
            <a:avLst/>
          </a:prstGeom>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200" b="0" i="0" u="none" strike="noStrike" kern="1200" cap="none" spc="0" normalizeH="0" baseline="0" noProof="0" dirty="0">
              <a:ln>
                <a:solidFill>
                  <a:srgbClr val="00B050"/>
                </a:solidFill>
              </a:ln>
              <a:solidFill>
                <a:srgbClr val="0070C0"/>
              </a:solidFill>
              <a:effectLst/>
              <a:uLnTx/>
              <a:uFillTx/>
              <a:latin typeface="+mn-lt"/>
              <a:ea typeface="+mn-ea"/>
              <a:cs typeface="+mn-cs"/>
            </a:endParaRPr>
          </a:p>
        </p:txBody>
      </p:sp>
      <p:sp>
        <p:nvSpPr>
          <p:cNvPr id="10" name="Slide Number Placeholder 4"/>
          <p:cNvSpPr txBox="1">
            <a:spLocks/>
          </p:cNvSpPr>
          <p:nvPr/>
        </p:nvSpPr>
        <p:spPr>
          <a:xfrm>
            <a:off x="6802574" y="6309320"/>
            <a:ext cx="2341426" cy="548680"/>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IN" sz="1200" b="0" i="0" u="none" strike="noStrike" kern="1200" cap="none" spc="0" normalizeH="0" baseline="0" noProof="0" dirty="0">
              <a:ln>
                <a:noFill/>
              </a:ln>
              <a:solidFill>
                <a:srgbClr val="00B050"/>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txBox="1">
            <a:spLocks/>
          </p:cNvSpPr>
          <p:nvPr/>
        </p:nvSpPr>
        <p:spPr>
          <a:xfrm>
            <a:off x="990600" y="304800"/>
            <a:ext cx="6934200" cy="576064"/>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ormAutofit fontScale="92500" lnSpcReduction="10000"/>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r>
              <a:rPr kumimoji="0" lang="en-US" sz="3600" b="1" i="0" u="sng" strike="noStrike" kern="1200" cap="none" spc="0" normalizeH="0" baseline="0" noProof="0" dirty="0" smtClean="0">
                <a:ln>
                  <a:noFill/>
                </a:ln>
                <a:solidFill>
                  <a:srgbClr val="C00000"/>
                </a:solidFill>
                <a:effectLst/>
                <a:uLnTx/>
                <a:uFillTx/>
                <a:latin typeface="Aparajita" pitchFamily="34" charset="0"/>
                <a:ea typeface="Calibri" pitchFamily="34" charset="0"/>
                <a:cs typeface="Aparajita" pitchFamily="34" charset="0"/>
              </a:rPr>
              <a:t>Protein sequencing by Mass Spectrometry </a:t>
            </a:r>
          </a:p>
        </p:txBody>
      </p:sp>
      <p:sp>
        <p:nvSpPr>
          <p:cNvPr id="9" name="Rectangle 8"/>
          <p:cNvSpPr/>
          <p:nvPr/>
        </p:nvSpPr>
        <p:spPr>
          <a:xfrm>
            <a:off x="228600" y="1143000"/>
            <a:ext cx="8686800" cy="5538936"/>
          </a:xfrm>
          <a:prstGeom prst="rect">
            <a:avLst/>
          </a:prstGeom>
          <a:solidFill>
            <a:schemeClr val="bg1"/>
          </a:solidFill>
        </p:spPr>
        <p:txBody>
          <a:bodyPr>
            <a:noAutofit/>
          </a:bodyPr>
          <a:lstStyle/>
          <a:p>
            <a:pPr algn="just">
              <a:lnSpc>
                <a:spcPct val="150000"/>
              </a:lnSpc>
              <a:buFont typeface="Arial" pitchFamily="34" charset="0"/>
              <a:buChar char="•"/>
            </a:pPr>
            <a:r>
              <a:rPr lang="en-US" sz="2000" dirty="0" smtClean="0">
                <a:latin typeface="Times New Roman" pitchFamily="18" charset="0"/>
                <a:cs typeface="Times New Roman" pitchFamily="18" charset="0"/>
              </a:rPr>
              <a:t>Mass spectrometry is an important emerging  method for the characterization of proteins.</a:t>
            </a:r>
          </a:p>
          <a:p>
            <a:pPr algn="just">
              <a:lnSpc>
                <a:spcPct val="150000"/>
              </a:lnSpc>
              <a:buFont typeface="Arial" pitchFamily="34" charset="0"/>
              <a:buChar char="•"/>
            </a:pPr>
            <a:r>
              <a:rPr lang="en-US" sz="2000" dirty="0" smtClean="0">
                <a:latin typeface="Times New Roman" pitchFamily="18" charset="0"/>
                <a:cs typeface="Times New Roman" pitchFamily="18" charset="0"/>
              </a:rPr>
              <a:t>Mass spectrometer has three main parts for characterizing the protein –</a:t>
            </a:r>
          </a:p>
          <a:p>
            <a:pPr algn="just">
              <a:lnSpc>
                <a:spcPct val="150000"/>
              </a:lnSpc>
            </a:pPr>
            <a:r>
              <a:rPr lang="en-US" sz="2000" dirty="0" smtClean="0">
                <a:latin typeface="Times New Roman" pitchFamily="18" charset="0"/>
                <a:cs typeface="Times New Roman" pitchFamily="18" charset="0"/>
              </a:rPr>
              <a:t> 1. Sample inlet – sample are introduced.</a:t>
            </a:r>
          </a:p>
          <a:p>
            <a:pPr algn="just">
              <a:lnSpc>
                <a:spcPct val="150000"/>
              </a:lnSpc>
            </a:pPr>
            <a:r>
              <a:rPr lang="en-US" sz="2000" dirty="0" smtClean="0">
                <a:latin typeface="Times New Roman" pitchFamily="18" charset="0"/>
                <a:cs typeface="Times New Roman" pitchFamily="18" charset="0"/>
              </a:rPr>
              <a:t> 2. An ionization source – forms ions of the samples.</a:t>
            </a:r>
          </a:p>
          <a:p>
            <a:pPr algn="just">
              <a:lnSpc>
                <a:spcPct val="150000"/>
              </a:lnSpc>
            </a:pPr>
            <a:r>
              <a:rPr lang="en-US" sz="2000" dirty="0" smtClean="0">
                <a:latin typeface="Times New Roman" pitchFamily="18" charset="0"/>
                <a:cs typeface="Times New Roman" pitchFamily="18" charset="0"/>
              </a:rPr>
              <a:t> 3. A mass analyzer – ions are separated in the according to their mass and charge. </a:t>
            </a:r>
          </a:p>
          <a:p>
            <a:pPr algn="just">
              <a:lnSpc>
                <a:spcPct val="150000"/>
              </a:lnSpc>
            </a:pPr>
            <a:r>
              <a:rPr lang="en-US" sz="2000" dirty="0" smtClean="0">
                <a:latin typeface="Times New Roman" pitchFamily="18" charset="0"/>
                <a:cs typeface="Times New Roman" pitchFamily="18" charset="0"/>
              </a:rPr>
              <a:t> 4. An ion detector  - detects the ion signals and amplifies them to data system.</a:t>
            </a:r>
          </a:p>
          <a:p>
            <a:pPr algn="just">
              <a:lnSpc>
                <a:spcPct val="150000"/>
              </a:lnSpc>
            </a:pPr>
            <a:r>
              <a:rPr lang="en-US" sz="2000" dirty="0" smtClean="0">
                <a:latin typeface="Times New Roman" pitchFamily="18" charset="0"/>
                <a:cs typeface="Times New Roman" pitchFamily="18" charset="0"/>
              </a:rPr>
              <a:t> 5. Data system – obtain data in the form of spectrum.</a:t>
            </a:r>
          </a:p>
          <a:p>
            <a:pPr algn="just">
              <a:lnSpc>
                <a:spcPct val="150000"/>
              </a:lnSpc>
              <a:buFont typeface="Arial" pitchFamily="34" charset="0"/>
              <a:buChar char="•"/>
            </a:pPr>
            <a:r>
              <a:rPr lang="en-US" sz="2000" dirty="0" smtClean="0">
                <a:latin typeface="Times New Roman" pitchFamily="18" charset="0"/>
                <a:cs typeface="Times New Roman" pitchFamily="18" charset="0"/>
              </a:rPr>
              <a:t>The two primary methods for ionization of whole proteins are </a:t>
            </a:r>
          </a:p>
          <a:p>
            <a:pPr algn="just">
              <a:lnSpc>
                <a:spcPct val="150000"/>
              </a:lnSpc>
              <a:buFont typeface="Arial" pitchFamily="34" charset="0"/>
              <a:buChar char="•"/>
            </a:pPr>
            <a:r>
              <a:rPr lang="en-US" sz="2000" dirty="0" smtClean="0">
                <a:latin typeface="Times New Roman" pitchFamily="18" charset="0"/>
                <a:cs typeface="Times New Roman" pitchFamily="18" charset="0"/>
              </a:rPr>
              <a:t>electro spray ionization (ESI) </a:t>
            </a:r>
          </a:p>
          <a:p>
            <a:pPr algn="just">
              <a:lnSpc>
                <a:spcPct val="150000"/>
              </a:lnSpc>
              <a:buFont typeface="Arial" pitchFamily="34" charset="0"/>
              <a:buChar char="•"/>
            </a:pPr>
            <a:r>
              <a:rPr lang="en-US" sz="2000" dirty="0" smtClean="0">
                <a:latin typeface="Times New Roman" pitchFamily="18" charset="0"/>
                <a:cs typeface="Times New Roman" pitchFamily="18" charset="0"/>
              </a:rPr>
              <a:t> matrix assisted laser desorption/ionization (MALDI).</a:t>
            </a:r>
          </a:p>
          <a:p>
            <a:pPr algn="just">
              <a:lnSpc>
                <a:spcPct val="150000"/>
              </a:lnSpc>
            </a:pPr>
            <a:endParaRPr lang="en-US" sz="2000" dirty="0" smtClean="0">
              <a:latin typeface="Times New Roman" pitchFamily="18" charset="0"/>
              <a:cs typeface="Times New Roman" pitchFamily="18" charset="0"/>
            </a:endParaRPr>
          </a:p>
          <a:p>
            <a:pPr algn="just">
              <a:lnSpc>
                <a:spcPct val="150000"/>
              </a:lnSpc>
            </a:pPr>
            <a:endParaRPr lang="en-US" sz="2000" dirty="0" smtClean="0">
              <a:latin typeface="Times New Roman" pitchFamily="18" charset="0"/>
              <a:cs typeface="Times New Roman" pitchFamily="18" charset="0"/>
            </a:endParaRPr>
          </a:p>
          <a:p>
            <a:pPr algn="just">
              <a:lnSpc>
                <a:spcPct val="150000"/>
              </a:lnSpc>
            </a:pPr>
            <a:endParaRPr lang="en-US" sz="20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0" y="6176963"/>
            <a:ext cx="25400" cy="74612"/>
            <a:chOff x="5" y="4309"/>
            <a:chExt cx="16" cy="16"/>
          </a:xfrm>
        </p:grpSpPr>
        <p:sp>
          <p:nvSpPr>
            <p:cNvPr id="10272" name="AutoShape 3"/>
            <p:cNvSpPr>
              <a:spLocks noChangeArrowheads="1"/>
            </p:cNvSpPr>
            <p:nvPr/>
          </p:nvSpPr>
          <p:spPr bwMode="auto">
            <a:xfrm>
              <a:off x="5" y="4309"/>
              <a:ext cx="16" cy="16"/>
            </a:xfrm>
            <a:prstGeom prst="roundRect">
              <a:avLst>
                <a:gd name="adj" fmla="val 12486"/>
              </a:avLst>
            </a:prstGeom>
            <a:noFill/>
            <a:ln w="9525">
              <a:noFill/>
              <a:round/>
              <a:headEnd/>
              <a:tailEnd/>
            </a:ln>
          </p:spPr>
          <p:txBody>
            <a:bodyPr wrap="none" anchor="ctr"/>
            <a:lstStyle/>
            <a:p>
              <a:endParaRPr lang="en-US"/>
            </a:p>
          </p:txBody>
        </p:sp>
        <p:sp>
          <p:nvSpPr>
            <p:cNvPr id="10273" name="AutoShape 4"/>
            <p:cNvSpPr>
              <a:spLocks noChangeArrowheads="1"/>
            </p:cNvSpPr>
            <p:nvPr/>
          </p:nvSpPr>
          <p:spPr bwMode="auto">
            <a:xfrm>
              <a:off x="5" y="4309"/>
              <a:ext cx="16" cy="16"/>
            </a:xfrm>
            <a:prstGeom prst="roundRect">
              <a:avLst>
                <a:gd name="adj" fmla="val 12486"/>
              </a:avLst>
            </a:prstGeom>
            <a:noFill/>
            <a:ln w="9525">
              <a:noFill/>
              <a:round/>
              <a:headEnd/>
              <a:tailEnd/>
            </a:ln>
          </p:spPr>
          <p:txBody>
            <a:bodyPr wrap="none" anchor="ctr"/>
            <a:lstStyle/>
            <a:p>
              <a:endParaRPr lang="en-US"/>
            </a:p>
          </p:txBody>
        </p:sp>
      </p:grpSp>
      <p:sp>
        <p:nvSpPr>
          <p:cNvPr id="10243" name="Rectangle 5"/>
          <p:cNvSpPr>
            <a:spLocks noChangeArrowheads="1"/>
          </p:cNvSpPr>
          <p:nvPr/>
        </p:nvSpPr>
        <p:spPr bwMode="auto">
          <a:xfrm>
            <a:off x="609600" y="3251200"/>
            <a:ext cx="1222375" cy="906463"/>
          </a:xfrm>
          <a:prstGeom prst="rect">
            <a:avLst/>
          </a:prstGeom>
          <a:gradFill rotWithShape="0">
            <a:gsLst>
              <a:gs pos="0">
                <a:srgbClr val="4C797A"/>
              </a:gs>
              <a:gs pos="100000">
                <a:srgbClr val="004041"/>
              </a:gs>
            </a:gsLst>
            <a:lin ang="18900000" scaled="1"/>
          </a:gradFill>
          <a:ln w="12700">
            <a:solidFill>
              <a:schemeClr val="tx1"/>
            </a:solidFill>
            <a:miter lim="800000"/>
            <a:headEnd/>
            <a:tailEnd/>
          </a:ln>
        </p:spPr>
        <p:txBody>
          <a:bodyPr wrap="none" anchor="ctr"/>
          <a:lstStyle/>
          <a:p>
            <a:endParaRPr lang="en-US"/>
          </a:p>
        </p:txBody>
      </p:sp>
      <p:sp>
        <p:nvSpPr>
          <p:cNvPr id="10244" name="Rectangle 6"/>
          <p:cNvSpPr>
            <a:spLocks noChangeArrowheads="1"/>
          </p:cNvSpPr>
          <p:nvPr/>
        </p:nvSpPr>
        <p:spPr bwMode="auto">
          <a:xfrm>
            <a:off x="2257425" y="3251200"/>
            <a:ext cx="1222375" cy="906463"/>
          </a:xfrm>
          <a:prstGeom prst="rect">
            <a:avLst/>
          </a:prstGeom>
          <a:gradFill rotWithShape="0">
            <a:gsLst>
              <a:gs pos="0">
                <a:srgbClr val="4C797A"/>
              </a:gs>
              <a:gs pos="100000">
                <a:srgbClr val="004041"/>
              </a:gs>
            </a:gsLst>
            <a:lin ang="18900000" scaled="1"/>
          </a:gradFill>
          <a:ln w="12700">
            <a:solidFill>
              <a:schemeClr val="tx1"/>
            </a:solidFill>
            <a:miter lim="800000"/>
            <a:headEnd/>
            <a:tailEnd/>
          </a:ln>
        </p:spPr>
        <p:txBody>
          <a:bodyPr wrap="none" anchor="ctr"/>
          <a:lstStyle/>
          <a:p>
            <a:endParaRPr lang="en-US"/>
          </a:p>
        </p:txBody>
      </p:sp>
      <p:sp>
        <p:nvSpPr>
          <p:cNvPr id="10245" name="Rectangle 7"/>
          <p:cNvSpPr>
            <a:spLocks noChangeArrowheads="1"/>
          </p:cNvSpPr>
          <p:nvPr/>
        </p:nvSpPr>
        <p:spPr bwMode="auto">
          <a:xfrm>
            <a:off x="3905250" y="3251200"/>
            <a:ext cx="1222375" cy="906463"/>
          </a:xfrm>
          <a:prstGeom prst="rect">
            <a:avLst/>
          </a:prstGeom>
          <a:gradFill rotWithShape="0">
            <a:gsLst>
              <a:gs pos="0">
                <a:srgbClr val="4C797A"/>
              </a:gs>
              <a:gs pos="100000">
                <a:srgbClr val="004041"/>
              </a:gs>
            </a:gsLst>
            <a:lin ang="18900000" scaled="1"/>
          </a:gradFill>
          <a:ln w="12700">
            <a:solidFill>
              <a:schemeClr val="tx1"/>
            </a:solidFill>
            <a:miter lim="800000"/>
            <a:headEnd/>
            <a:tailEnd/>
          </a:ln>
        </p:spPr>
        <p:txBody>
          <a:bodyPr wrap="none" anchor="ctr"/>
          <a:lstStyle/>
          <a:p>
            <a:endParaRPr lang="en-US"/>
          </a:p>
        </p:txBody>
      </p:sp>
      <p:sp>
        <p:nvSpPr>
          <p:cNvPr id="10246" name="Rectangle 8"/>
          <p:cNvSpPr>
            <a:spLocks noChangeArrowheads="1"/>
          </p:cNvSpPr>
          <p:nvPr/>
        </p:nvSpPr>
        <p:spPr bwMode="auto">
          <a:xfrm>
            <a:off x="5553075" y="3251200"/>
            <a:ext cx="1222375" cy="906463"/>
          </a:xfrm>
          <a:prstGeom prst="rect">
            <a:avLst/>
          </a:prstGeom>
          <a:gradFill rotWithShape="0">
            <a:gsLst>
              <a:gs pos="0">
                <a:srgbClr val="4C797A"/>
              </a:gs>
              <a:gs pos="100000">
                <a:srgbClr val="004041"/>
              </a:gs>
            </a:gsLst>
            <a:lin ang="18900000" scaled="1"/>
          </a:gradFill>
          <a:ln w="12700">
            <a:solidFill>
              <a:schemeClr val="tx1"/>
            </a:solidFill>
            <a:miter lim="800000"/>
            <a:headEnd/>
            <a:tailEnd/>
          </a:ln>
        </p:spPr>
        <p:txBody>
          <a:bodyPr wrap="none" anchor="ctr"/>
          <a:lstStyle/>
          <a:p>
            <a:endParaRPr lang="en-US"/>
          </a:p>
        </p:txBody>
      </p:sp>
      <p:sp>
        <p:nvSpPr>
          <p:cNvPr id="10247" name="Rectangle 9"/>
          <p:cNvSpPr>
            <a:spLocks noChangeArrowheads="1"/>
          </p:cNvSpPr>
          <p:nvPr/>
        </p:nvSpPr>
        <p:spPr bwMode="auto">
          <a:xfrm>
            <a:off x="7200900" y="3251200"/>
            <a:ext cx="1223963" cy="906463"/>
          </a:xfrm>
          <a:prstGeom prst="rect">
            <a:avLst/>
          </a:prstGeom>
          <a:gradFill rotWithShape="0">
            <a:gsLst>
              <a:gs pos="0">
                <a:srgbClr val="4C797A"/>
              </a:gs>
              <a:gs pos="100000">
                <a:srgbClr val="004041"/>
              </a:gs>
            </a:gsLst>
            <a:lin ang="18900000" scaled="1"/>
          </a:gradFill>
          <a:ln w="12700">
            <a:solidFill>
              <a:schemeClr val="tx1"/>
            </a:solidFill>
            <a:miter lim="800000"/>
            <a:headEnd/>
            <a:tailEnd/>
          </a:ln>
        </p:spPr>
        <p:txBody>
          <a:bodyPr wrap="none" anchor="ctr"/>
          <a:lstStyle/>
          <a:p>
            <a:endParaRPr lang="en-US"/>
          </a:p>
        </p:txBody>
      </p:sp>
      <p:sp>
        <p:nvSpPr>
          <p:cNvPr id="10248" name="Rectangle 10"/>
          <p:cNvSpPr>
            <a:spLocks noChangeArrowheads="1"/>
          </p:cNvSpPr>
          <p:nvPr/>
        </p:nvSpPr>
        <p:spPr bwMode="auto">
          <a:xfrm>
            <a:off x="838200" y="3505200"/>
            <a:ext cx="741363" cy="457200"/>
          </a:xfrm>
          <a:prstGeom prst="rect">
            <a:avLst/>
          </a:prstGeom>
          <a:noFill/>
          <a:ln w="9525">
            <a:noFill/>
            <a:miter lim="800000"/>
            <a:headEnd/>
            <a:tailEnd/>
          </a:ln>
        </p:spPr>
        <p:txBody>
          <a:bodyPr wrap="none" lIns="92075" tIns="46038" rIns="92075" bIns="46038">
            <a:spAutoFit/>
          </a:bodyPr>
          <a:lstStyle/>
          <a:p>
            <a:pPr eaLnBrk="0" hangingPunct="0"/>
            <a:r>
              <a:rPr lang="en-US" sz="2400">
                <a:solidFill>
                  <a:srgbClr val="FFFFFF"/>
                </a:solidFill>
                <a:latin typeface="Times New Roman" pitchFamily="18" charset="0"/>
              </a:rPr>
              <a:t>Inlet</a:t>
            </a:r>
          </a:p>
        </p:txBody>
      </p:sp>
      <p:sp>
        <p:nvSpPr>
          <p:cNvPr id="10249" name="Rectangle 11"/>
          <p:cNvSpPr>
            <a:spLocks noChangeArrowheads="1"/>
          </p:cNvSpPr>
          <p:nvPr/>
        </p:nvSpPr>
        <p:spPr bwMode="auto">
          <a:xfrm>
            <a:off x="2362200" y="3276600"/>
            <a:ext cx="979488" cy="822325"/>
          </a:xfrm>
          <a:prstGeom prst="rect">
            <a:avLst/>
          </a:prstGeom>
          <a:noFill/>
          <a:ln w="9525">
            <a:noFill/>
            <a:miter lim="800000"/>
            <a:headEnd/>
            <a:tailEnd/>
          </a:ln>
        </p:spPr>
        <p:txBody>
          <a:bodyPr wrap="none" lIns="92075" tIns="46038" rIns="92075" bIns="46038">
            <a:spAutoFit/>
          </a:bodyPr>
          <a:lstStyle/>
          <a:p>
            <a:pPr eaLnBrk="0" hangingPunct="0"/>
            <a:r>
              <a:rPr lang="en-US" sz="2400">
                <a:solidFill>
                  <a:srgbClr val="FFFFFF"/>
                </a:solidFill>
                <a:latin typeface="Times New Roman" pitchFamily="18" charset="0"/>
              </a:rPr>
              <a:t>Ion</a:t>
            </a:r>
          </a:p>
          <a:p>
            <a:pPr eaLnBrk="0" hangingPunct="0"/>
            <a:r>
              <a:rPr lang="en-US" sz="2400">
                <a:solidFill>
                  <a:srgbClr val="FFFFFF"/>
                </a:solidFill>
                <a:latin typeface="Times New Roman" pitchFamily="18" charset="0"/>
              </a:rPr>
              <a:t>source</a:t>
            </a:r>
            <a:endParaRPr lang="en-US" sz="2400" b="1" i="1">
              <a:solidFill>
                <a:schemeClr val="tx2"/>
              </a:solidFill>
              <a:latin typeface="Helvetica" pitchFamily="34" charset="0"/>
            </a:endParaRPr>
          </a:p>
        </p:txBody>
      </p:sp>
      <p:sp>
        <p:nvSpPr>
          <p:cNvPr id="10250" name="Rectangle 12"/>
          <p:cNvSpPr>
            <a:spLocks noChangeArrowheads="1"/>
          </p:cNvSpPr>
          <p:nvPr/>
        </p:nvSpPr>
        <p:spPr bwMode="auto">
          <a:xfrm>
            <a:off x="3886200" y="3276600"/>
            <a:ext cx="1300163" cy="822325"/>
          </a:xfrm>
          <a:prstGeom prst="rect">
            <a:avLst/>
          </a:prstGeom>
          <a:noFill/>
          <a:ln w="9525">
            <a:noFill/>
            <a:miter lim="800000"/>
            <a:headEnd/>
            <a:tailEnd/>
          </a:ln>
        </p:spPr>
        <p:txBody>
          <a:bodyPr wrap="none" lIns="92075" tIns="46038" rIns="92075" bIns="46038">
            <a:spAutoFit/>
          </a:bodyPr>
          <a:lstStyle/>
          <a:p>
            <a:pPr eaLnBrk="0" hangingPunct="0"/>
            <a:r>
              <a:rPr lang="en-US" sz="2400">
                <a:solidFill>
                  <a:srgbClr val="FFFFFF"/>
                </a:solidFill>
                <a:latin typeface="Times New Roman" pitchFamily="18" charset="0"/>
              </a:rPr>
              <a:t>Mass </a:t>
            </a:r>
          </a:p>
          <a:p>
            <a:pPr eaLnBrk="0" hangingPunct="0"/>
            <a:r>
              <a:rPr lang="en-US" sz="2400">
                <a:solidFill>
                  <a:srgbClr val="FFFFFF"/>
                </a:solidFill>
                <a:latin typeface="Times New Roman" pitchFamily="18" charset="0"/>
              </a:rPr>
              <a:t>Analyzer</a:t>
            </a:r>
          </a:p>
        </p:txBody>
      </p:sp>
      <p:sp>
        <p:nvSpPr>
          <p:cNvPr id="10251" name="Rectangle 13"/>
          <p:cNvSpPr>
            <a:spLocks noChangeArrowheads="1"/>
          </p:cNvSpPr>
          <p:nvPr/>
        </p:nvSpPr>
        <p:spPr bwMode="auto">
          <a:xfrm>
            <a:off x="5575300" y="3517900"/>
            <a:ext cx="1231900" cy="457200"/>
          </a:xfrm>
          <a:prstGeom prst="rect">
            <a:avLst/>
          </a:prstGeom>
          <a:noFill/>
          <a:ln w="9525">
            <a:noFill/>
            <a:miter lim="800000"/>
            <a:headEnd/>
            <a:tailEnd/>
          </a:ln>
        </p:spPr>
        <p:txBody>
          <a:bodyPr wrap="none" lIns="92075" tIns="46038" rIns="92075" bIns="46038">
            <a:spAutoFit/>
          </a:bodyPr>
          <a:lstStyle/>
          <a:p>
            <a:pPr eaLnBrk="0" hangingPunct="0"/>
            <a:r>
              <a:rPr lang="en-US" sz="2400">
                <a:solidFill>
                  <a:srgbClr val="FFFFFF"/>
                </a:solidFill>
                <a:latin typeface="Times New Roman" pitchFamily="18" charset="0"/>
              </a:rPr>
              <a:t>Detector</a:t>
            </a:r>
          </a:p>
        </p:txBody>
      </p:sp>
      <p:sp>
        <p:nvSpPr>
          <p:cNvPr id="10252" name="Rectangle 14"/>
          <p:cNvSpPr>
            <a:spLocks noChangeArrowheads="1"/>
          </p:cNvSpPr>
          <p:nvPr/>
        </p:nvSpPr>
        <p:spPr bwMode="auto">
          <a:xfrm>
            <a:off x="7239000" y="3276600"/>
            <a:ext cx="1081088" cy="822325"/>
          </a:xfrm>
          <a:prstGeom prst="rect">
            <a:avLst/>
          </a:prstGeom>
          <a:noFill/>
          <a:ln w="9525">
            <a:noFill/>
            <a:miter lim="800000"/>
            <a:headEnd/>
            <a:tailEnd/>
          </a:ln>
        </p:spPr>
        <p:txBody>
          <a:bodyPr wrap="none" lIns="92075" tIns="46038" rIns="92075" bIns="46038">
            <a:spAutoFit/>
          </a:bodyPr>
          <a:lstStyle/>
          <a:p>
            <a:pPr eaLnBrk="0" hangingPunct="0"/>
            <a:r>
              <a:rPr lang="en-US" sz="2400">
                <a:solidFill>
                  <a:srgbClr val="FFFFFF"/>
                </a:solidFill>
                <a:latin typeface="Times New Roman" pitchFamily="18" charset="0"/>
              </a:rPr>
              <a:t>Data</a:t>
            </a:r>
          </a:p>
          <a:p>
            <a:pPr eaLnBrk="0" hangingPunct="0"/>
            <a:r>
              <a:rPr lang="en-US" sz="2400">
                <a:solidFill>
                  <a:srgbClr val="FFFFFF"/>
                </a:solidFill>
                <a:latin typeface="Times New Roman" pitchFamily="18" charset="0"/>
              </a:rPr>
              <a:t>System</a:t>
            </a:r>
            <a:endParaRPr lang="en-US" sz="2400" b="1" i="1">
              <a:solidFill>
                <a:schemeClr val="tx2"/>
              </a:solidFill>
              <a:latin typeface="Helvetica" pitchFamily="34" charset="0"/>
            </a:endParaRPr>
          </a:p>
        </p:txBody>
      </p:sp>
      <p:sp>
        <p:nvSpPr>
          <p:cNvPr id="10253" name="Line 15"/>
          <p:cNvSpPr>
            <a:spLocks noChangeShapeType="1"/>
          </p:cNvSpPr>
          <p:nvPr/>
        </p:nvSpPr>
        <p:spPr bwMode="auto">
          <a:xfrm>
            <a:off x="1851025" y="3724275"/>
            <a:ext cx="414338" cy="0"/>
          </a:xfrm>
          <a:prstGeom prst="line">
            <a:avLst/>
          </a:prstGeom>
          <a:noFill/>
          <a:ln w="57150" cmpd="tri">
            <a:solidFill>
              <a:schemeClr val="tx1"/>
            </a:solidFill>
            <a:round/>
            <a:headEnd type="none" w="sm" len="sm"/>
            <a:tailEnd type="none" w="sm" len="sm"/>
          </a:ln>
        </p:spPr>
        <p:txBody>
          <a:bodyPr wrap="none" anchor="ctr"/>
          <a:lstStyle/>
          <a:p>
            <a:endParaRPr lang="en-US"/>
          </a:p>
        </p:txBody>
      </p:sp>
      <p:sp>
        <p:nvSpPr>
          <p:cNvPr id="10254" name="Line 16"/>
          <p:cNvSpPr>
            <a:spLocks noChangeShapeType="1"/>
          </p:cNvSpPr>
          <p:nvPr/>
        </p:nvSpPr>
        <p:spPr bwMode="auto">
          <a:xfrm>
            <a:off x="3513138" y="3724275"/>
            <a:ext cx="346075" cy="0"/>
          </a:xfrm>
          <a:prstGeom prst="line">
            <a:avLst/>
          </a:prstGeom>
          <a:noFill/>
          <a:ln w="57150" cmpd="tri">
            <a:solidFill>
              <a:schemeClr val="tx1"/>
            </a:solidFill>
            <a:round/>
            <a:headEnd type="none" w="sm" len="sm"/>
            <a:tailEnd type="none" w="sm" len="sm"/>
          </a:ln>
        </p:spPr>
        <p:txBody>
          <a:bodyPr wrap="none" anchor="ctr"/>
          <a:lstStyle/>
          <a:p>
            <a:endParaRPr lang="en-US"/>
          </a:p>
        </p:txBody>
      </p:sp>
      <p:sp>
        <p:nvSpPr>
          <p:cNvPr id="10255" name="Line 17"/>
          <p:cNvSpPr>
            <a:spLocks noChangeShapeType="1"/>
          </p:cNvSpPr>
          <p:nvPr/>
        </p:nvSpPr>
        <p:spPr bwMode="auto">
          <a:xfrm>
            <a:off x="5176838" y="3724275"/>
            <a:ext cx="344487" cy="0"/>
          </a:xfrm>
          <a:prstGeom prst="line">
            <a:avLst/>
          </a:prstGeom>
          <a:noFill/>
          <a:ln w="57150" cmpd="tri">
            <a:solidFill>
              <a:schemeClr val="tx1"/>
            </a:solidFill>
            <a:round/>
            <a:headEnd type="none" w="sm" len="sm"/>
            <a:tailEnd type="none" w="sm" len="sm"/>
          </a:ln>
        </p:spPr>
        <p:txBody>
          <a:bodyPr wrap="none" anchor="ctr"/>
          <a:lstStyle/>
          <a:p>
            <a:endParaRPr lang="en-US"/>
          </a:p>
        </p:txBody>
      </p:sp>
      <p:sp>
        <p:nvSpPr>
          <p:cNvPr id="10256" name="Line 18"/>
          <p:cNvSpPr>
            <a:spLocks noChangeShapeType="1"/>
          </p:cNvSpPr>
          <p:nvPr/>
        </p:nvSpPr>
        <p:spPr bwMode="auto">
          <a:xfrm>
            <a:off x="6838950" y="3724275"/>
            <a:ext cx="344488" cy="0"/>
          </a:xfrm>
          <a:prstGeom prst="line">
            <a:avLst/>
          </a:prstGeom>
          <a:noFill/>
          <a:ln w="57150" cmpd="tri">
            <a:solidFill>
              <a:schemeClr val="tx1"/>
            </a:solidFill>
            <a:round/>
            <a:headEnd type="none" w="sm" len="sm"/>
            <a:tailEnd type="none" w="sm" len="sm"/>
          </a:ln>
        </p:spPr>
        <p:txBody>
          <a:bodyPr wrap="none" anchor="ctr"/>
          <a:lstStyle/>
          <a:p>
            <a:endParaRPr lang="en-US"/>
          </a:p>
        </p:txBody>
      </p:sp>
      <p:sp>
        <p:nvSpPr>
          <p:cNvPr id="10257" name="Line 19"/>
          <p:cNvSpPr>
            <a:spLocks noChangeShapeType="1"/>
          </p:cNvSpPr>
          <p:nvPr/>
        </p:nvSpPr>
        <p:spPr bwMode="auto">
          <a:xfrm flipV="1">
            <a:off x="2957513" y="2692400"/>
            <a:ext cx="0" cy="554038"/>
          </a:xfrm>
          <a:prstGeom prst="line">
            <a:avLst/>
          </a:prstGeom>
          <a:noFill/>
          <a:ln w="25400">
            <a:solidFill>
              <a:schemeClr val="tx1"/>
            </a:solidFill>
            <a:round/>
            <a:headEnd type="none" w="sm" len="sm"/>
            <a:tailEnd type="none" w="sm" len="sm"/>
          </a:ln>
        </p:spPr>
        <p:txBody>
          <a:bodyPr wrap="none" anchor="ctr"/>
          <a:lstStyle/>
          <a:p>
            <a:endParaRPr lang="en-US"/>
          </a:p>
        </p:txBody>
      </p:sp>
      <p:sp>
        <p:nvSpPr>
          <p:cNvPr id="10258" name="Line 20"/>
          <p:cNvSpPr>
            <a:spLocks noChangeShapeType="1"/>
          </p:cNvSpPr>
          <p:nvPr/>
        </p:nvSpPr>
        <p:spPr bwMode="auto">
          <a:xfrm flipV="1">
            <a:off x="4413250" y="2692400"/>
            <a:ext cx="0" cy="554038"/>
          </a:xfrm>
          <a:prstGeom prst="line">
            <a:avLst/>
          </a:prstGeom>
          <a:noFill/>
          <a:ln w="25400">
            <a:solidFill>
              <a:schemeClr val="tx1"/>
            </a:solidFill>
            <a:round/>
            <a:headEnd type="none" w="sm" len="sm"/>
            <a:tailEnd type="none" w="sm" len="sm"/>
          </a:ln>
        </p:spPr>
        <p:txBody>
          <a:bodyPr wrap="none" anchor="ctr"/>
          <a:lstStyle/>
          <a:p>
            <a:endParaRPr lang="en-US"/>
          </a:p>
        </p:txBody>
      </p:sp>
      <p:sp>
        <p:nvSpPr>
          <p:cNvPr id="10259" name="Line 21"/>
          <p:cNvSpPr>
            <a:spLocks noChangeShapeType="1"/>
          </p:cNvSpPr>
          <p:nvPr/>
        </p:nvSpPr>
        <p:spPr bwMode="auto">
          <a:xfrm flipV="1">
            <a:off x="4551363" y="2692400"/>
            <a:ext cx="0" cy="554038"/>
          </a:xfrm>
          <a:prstGeom prst="line">
            <a:avLst/>
          </a:prstGeom>
          <a:noFill/>
          <a:ln w="25400">
            <a:solidFill>
              <a:schemeClr val="tx1"/>
            </a:solidFill>
            <a:round/>
            <a:headEnd type="none" w="sm" len="sm"/>
            <a:tailEnd type="none" w="sm" len="sm"/>
          </a:ln>
        </p:spPr>
        <p:txBody>
          <a:bodyPr wrap="none" anchor="ctr"/>
          <a:lstStyle/>
          <a:p>
            <a:endParaRPr lang="en-US"/>
          </a:p>
        </p:txBody>
      </p:sp>
      <p:sp>
        <p:nvSpPr>
          <p:cNvPr id="10260" name="Line 22"/>
          <p:cNvSpPr>
            <a:spLocks noChangeShapeType="1"/>
          </p:cNvSpPr>
          <p:nvPr/>
        </p:nvSpPr>
        <p:spPr bwMode="auto">
          <a:xfrm flipV="1">
            <a:off x="6075363" y="2692400"/>
            <a:ext cx="0" cy="554038"/>
          </a:xfrm>
          <a:prstGeom prst="line">
            <a:avLst/>
          </a:prstGeom>
          <a:noFill/>
          <a:ln w="25400">
            <a:solidFill>
              <a:schemeClr val="tx1"/>
            </a:solidFill>
            <a:round/>
            <a:headEnd type="none" w="sm" len="sm"/>
            <a:tailEnd type="none" w="sm" len="sm"/>
          </a:ln>
        </p:spPr>
        <p:txBody>
          <a:bodyPr wrap="none" anchor="ctr"/>
          <a:lstStyle/>
          <a:p>
            <a:endParaRPr lang="en-US"/>
          </a:p>
        </p:txBody>
      </p:sp>
      <p:sp>
        <p:nvSpPr>
          <p:cNvPr id="10261" name="Line 23"/>
          <p:cNvSpPr>
            <a:spLocks noChangeShapeType="1"/>
          </p:cNvSpPr>
          <p:nvPr/>
        </p:nvSpPr>
        <p:spPr bwMode="auto">
          <a:xfrm flipV="1">
            <a:off x="6213475" y="2574925"/>
            <a:ext cx="0" cy="673100"/>
          </a:xfrm>
          <a:prstGeom prst="line">
            <a:avLst/>
          </a:prstGeom>
          <a:noFill/>
          <a:ln w="25400">
            <a:solidFill>
              <a:schemeClr val="tx1"/>
            </a:solidFill>
            <a:round/>
            <a:headEnd type="none" w="sm" len="sm"/>
            <a:tailEnd type="none" w="sm" len="sm"/>
          </a:ln>
        </p:spPr>
        <p:txBody>
          <a:bodyPr wrap="none" anchor="ctr"/>
          <a:lstStyle/>
          <a:p>
            <a:endParaRPr lang="en-US"/>
          </a:p>
        </p:txBody>
      </p:sp>
      <p:sp>
        <p:nvSpPr>
          <p:cNvPr id="10262" name="Line 24"/>
          <p:cNvSpPr>
            <a:spLocks noChangeShapeType="1"/>
          </p:cNvSpPr>
          <p:nvPr/>
        </p:nvSpPr>
        <p:spPr bwMode="auto">
          <a:xfrm>
            <a:off x="2959100" y="2692400"/>
            <a:ext cx="1454150"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10263" name="Line 25"/>
          <p:cNvSpPr>
            <a:spLocks noChangeShapeType="1"/>
          </p:cNvSpPr>
          <p:nvPr/>
        </p:nvSpPr>
        <p:spPr bwMode="auto">
          <a:xfrm>
            <a:off x="4552950" y="2692400"/>
            <a:ext cx="1522413"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10264" name="Line 26"/>
          <p:cNvSpPr>
            <a:spLocks noChangeShapeType="1"/>
          </p:cNvSpPr>
          <p:nvPr/>
        </p:nvSpPr>
        <p:spPr bwMode="auto">
          <a:xfrm flipV="1">
            <a:off x="2819400" y="2574925"/>
            <a:ext cx="0" cy="673100"/>
          </a:xfrm>
          <a:prstGeom prst="line">
            <a:avLst/>
          </a:prstGeom>
          <a:noFill/>
          <a:ln w="25400">
            <a:solidFill>
              <a:schemeClr val="tx1"/>
            </a:solidFill>
            <a:round/>
            <a:headEnd type="none" w="sm" len="sm"/>
            <a:tailEnd type="none" w="sm" len="sm"/>
          </a:ln>
        </p:spPr>
        <p:txBody>
          <a:bodyPr wrap="none" anchor="ctr"/>
          <a:lstStyle/>
          <a:p>
            <a:endParaRPr lang="en-US"/>
          </a:p>
        </p:txBody>
      </p:sp>
      <p:sp>
        <p:nvSpPr>
          <p:cNvPr id="10265" name="Line 27"/>
          <p:cNvSpPr>
            <a:spLocks noChangeShapeType="1"/>
          </p:cNvSpPr>
          <p:nvPr/>
        </p:nvSpPr>
        <p:spPr bwMode="auto">
          <a:xfrm>
            <a:off x="2820988" y="2573338"/>
            <a:ext cx="1522412"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10266" name="Line 28"/>
          <p:cNvSpPr>
            <a:spLocks noChangeShapeType="1"/>
          </p:cNvSpPr>
          <p:nvPr/>
        </p:nvSpPr>
        <p:spPr bwMode="auto">
          <a:xfrm>
            <a:off x="4622800" y="2573338"/>
            <a:ext cx="1590675"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10267" name="Line 29"/>
          <p:cNvSpPr>
            <a:spLocks noChangeShapeType="1"/>
          </p:cNvSpPr>
          <p:nvPr/>
        </p:nvSpPr>
        <p:spPr bwMode="auto">
          <a:xfrm flipV="1">
            <a:off x="4343400" y="2414588"/>
            <a:ext cx="0" cy="15875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10268" name="Line 30"/>
          <p:cNvSpPr>
            <a:spLocks noChangeShapeType="1"/>
          </p:cNvSpPr>
          <p:nvPr/>
        </p:nvSpPr>
        <p:spPr bwMode="auto">
          <a:xfrm flipV="1">
            <a:off x="4621213" y="2414588"/>
            <a:ext cx="0" cy="15875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10269" name="Rectangle 31"/>
          <p:cNvSpPr>
            <a:spLocks noChangeArrowheads="1"/>
          </p:cNvSpPr>
          <p:nvPr/>
        </p:nvSpPr>
        <p:spPr bwMode="auto">
          <a:xfrm>
            <a:off x="2825750" y="1981200"/>
            <a:ext cx="3313113" cy="428625"/>
          </a:xfrm>
          <a:prstGeom prst="rect">
            <a:avLst/>
          </a:prstGeom>
          <a:gradFill rotWithShape="0">
            <a:gsLst>
              <a:gs pos="0">
                <a:srgbClr val="4C797A"/>
              </a:gs>
              <a:gs pos="100000">
                <a:srgbClr val="004041"/>
              </a:gs>
            </a:gsLst>
            <a:lin ang="18900000" scaled="1"/>
          </a:gradFill>
          <a:ln w="12700">
            <a:solidFill>
              <a:schemeClr val="tx1"/>
            </a:solidFill>
            <a:miter lim="800000"/>
            <a:headEnd/>
            <a:tailEnd/>
          </a:ln>
        </p:spPr>
        <p:txBody>
          <a:bodyPr wrap="none" anchor="ctr"/>
          <a:lstStyle/>
          <a:p>
            <a:endParaRPr lang="en-US"/>
          </a:p>
        </p:txBody>
      </p:sp>
      <p:sp>
        <p:nvSpPr>
          <p:cNvPr id="10270" name="Rectangle 32"/>
          <p:cNvSpPr>
            <a:spLocks noChangeArrowheads="1"/>
          </p:cNvSpPr>
          <p:nvPr/>
        </p:nvSpPr>
        <p:spPr bwMode="auto">
          <a:xfrm>
            <a:off x="2971800" y="1981200"/>
            <a:ext cx="2874963" cy="457200"/>
          </a:xfrm>
          <a:prstGeom prst="rect">
            <a:avLst/>
          </a:prstGeom>
          <a:noFill/>
          <a:ln w="9525">
            <a:noFill/>
            <a:miter lim="800000"/>
            <a:headEnd/>
            <a:tailEnd/>
          </a:ln>
        </p:spPr>
        <p:txBody>
          <a:bodyPr wrap="none" lIns="92075" tIns="46038" rIns="92075" bIns="46038">
            <a:spAutoFit/>
          </a:bodyPr>
          <a:lstStyle/>
          <a:p>
            <a:pPr eaLnBrk="0" hangingPunct="0"/>
            <a:r>
              <a:rPr lang="en-US" sz="2400" dirty="0">
                <a:solidFill>
                  <a:srgbClr val="FFFFFF"/>
                </a:solidFill>
                <a:latin typeface="Times New Roman" pitchFamily="18" charset="0"/>
              </a:rPr>
              <a:t>High Vacuum System</a:t>
            </a:r>
            <a:endParaRPr lang="en-US" sz="2400" dirty="0">
              <a:solidFill>
                <a:schemeClr val="tx2"/>
              </a:solidFill>
              <a:latin typeface="Times New Roman" pitchFamily="18" charset="0"/>
            </a:endParaRPr>
          </a:p>
        </p:txBody>
      </p:sp>
      <p:sp>
        <p:nvSpPr>
          <p:cNvPr id="10271" name="Text Box 45"/>
          <p:cNvSpPr txBox="1">
            <a:spLocks noChangeArrowheads="1"/>
          </p:cNvSpPr>
          <p:nvPr/>
        </p:nvSpPr>
        <p:spPr bwMode="auto">
          <a:xfrm>
            <a:off x="304800" y="381000"/>
            <a:ext cx="8534400" cy="641350"/>
          </a:xfrm>
          <a:prstGeom prst="rect">
            <a:avLst/>
          </a:prstGeom>
          <a:noFill/>
          <a:ln w="9525">
            <a:noFill/>
            <a:miter lim="800000"/>
            <a:headEnd/>
            <a:tailEnd/>
          </a:ln>
        </p:spPr>
        <p:txBody>
          <a:bodyPr>
            <a:spAutoFit/>
          </a:bodyPr>
          <a:lstStyle/>
          <a:p>
            <a:pPr algn="ctr" eaLnBrk="0" hangingPunct="0">
              <a:spcBef>
                <a:spcPct val="50000"/>
              </a:spcBef>
            </a:pPr>
            <a:r>
              <a:rPr lang="en-US" sz="3600" dirty="0">
                <a:solidFill>
                  <a:schemeClr val="accent2"/>
                </a:solidFill>
                <a:latin typeface="Times New Roman" pitchFamily="18" charset="0"/>
              </a:rPr>
              <a:t>Mass Spectrometer Block Diagram</a:t>
            </a:r>
            <a:endParaRPr lang="en-US" sz="2400" dirty="0">
              <a:latin typeface="Times New Roman" pitchFamily="18" charset="0"/>
            </a:endParaRPr>
          </a:p>
        </p:txBody>
      </p:sp>
    </p:spTree>
  </p:cSld>
  <p:clrMapOvr>
    <a:masterClrMapping/>
  </p:clrMapOvr>
  <p:transition>
    <p:randomBar dir="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319088" y="652463"/>
            <a:ext cx="8763000" cy="641350"/>
          </a:xfrm>
          <a:prstGeom prst="rect">
            <a:avLst/>
          </a:prstGeom>
          <a:noFill/>
          <a:ln w="9525">
            <a:noFill/>
            <a:miter lim="800000"/>
            <a:headEnd/>
            <a:tailEnd/>
          </a:ln>
        </p:spPr>
        <p:txBody>
          <a:bodyPr>
            <a:spAutoFit/>
          </a:bodyPr>
          <a:lstStyle/>
          <a:p>
            <a:pPr eaLnBrk="0" hangingPunct="0">
              <a:spcBef>
                <a:spcPct val="50000"/>
              </a:spcBef>
            </a:pPr>
            <a:r>
              <a:rPr lang="en-US" sz="3600" b="1" i="1">
                <a:solidFill>
                  <a:srgbClr val="3F000B"/>
                </a:solidFill>
              </a:rPr>
              <a:t>How does a mass spectrometer work?</a:t>
            </a:r>
            <a:endParaRPr lang="en-US" sz="2800">
              <a:solidFill>
                <a:srgbClr val="3F000B"/>
              </a:solidFill>
            </a:endParaRPr>
          </a:p>
        </p:txBody>
      </p:sp>
      <p:grpSp>
        <p:nvGrpSpPr>
          <p:cNvPr id="2" name="Group 3"/>
          <p:cNvGrpSpPr>
            <a:grpSpLocks/>
          </p:cNvGrpSpPr>
          <p:nvPr/>
        </p:nvGrpSpPr>
        <p:grpSpPr bwMode="auto">
          <a:xfrm>
            <a:off x="381000" y="3467100"/>
            <a:ext cx="2057400" cy="1524000"/>
            <a:chOff x="480" y="1776"/>
            <a:chExt cx="1296" cy="960"/>
          </a:xfrm>
        </p:grpSpPr>
        <p:sp>
          <p:nvSpPr>
            <p:cNvPr id="9228" name="Rectangle 4"/>
            <p:cNvSpPr>
              <a:spLocks noChangeArrowheads="1"/>
            </p:cNvSpPr>
            <p:nvPr/>
          </p:nvSpPr>
          <p:spPr bwMode="auto">
            <a:xfrm>
              <a:off x="480" y="1776"/>
              <a:ext cx="1296" cy="960"/>
            </a:xfrm>
            <a:prstGeom prst="rect">
              <a:avLst/>
            </a:prstGeom>
            <a:solidFill>
              <a:schemeClr val="accent1">
                <a:lumMod val="60000"/>
                <a:lumOff val="40000"/>
              </a:schemeClr>
            </a:solidFill>
            <a:ln w="9525">
              <a:solidFill>
                <a:schemeClr val="tx1"/>
              </a:solidFill>
              <a:miter lim="800000"/>
              <a:headEnd/>
              <a:tailEnd/>
            </a:ln>
          </p:spPr>
          <p:txBody>
            <a:bodyPr wrap="none" anchor="ctr"/>
            <a:lstStyle/>
            <a:p>
              <a:endParaRPr lang="en-US"/>
            </a:p>
          </p:txBody>
        </p:sp>
        <p:sp>
          <p:nvSpPr>
            <p:cNvPr id="9229" name="Text Box 5"/>
            <p:cNvSpPr txBox="1">
              <a:spLocks noChangeArrowheads="1"/>
            </p:cNvSpPr>
            <p:nvPr/>
          </p:nvSpPr>
          <p:spPr bwMode="auto">
            <a:xfrm>
              <a:off x="576" y="1968"/>
              <a:ext cx="1200" cy="518"/>
            </a:xfrm>
            <a:prstGeom prst="rect">
              <a:avLst/>
            </a:prstGeom>
            <a:solidFill>
              <a:schemeClr val="accent1">
                <a:lumMod val="60000"/>
                <a:lumOff val="40000"/>
              </a:schemeClr>
            </a:solidFill>
            <a:ln w="9525">
              <a:noFill/>
              <a:miter lim="800000"/>
              <a:headEnd/>
              <a:tailEnd/>
            </a:ln>
          </p:spPr>
          <p:txBody>
            <a:bodyPr>
              <a:spAutoFit/>
            </a:bodyPr>
            <a:lstStyle/>
            <a:p>
              <a:pPr eaLnBrk="0" hangingPunct="0">
                <a:spcBef>
                  <a:spcPct val="50000"/>
                </a:spcBef>
              </a:pPr>
              <a:r>
                <a:rPr lang="en-US" sz="2400" b="1" dirty="0"/>
                <a:t>Ion source</a:t>
              </a:r>
              <a:r>
                <a:rPr lang="en-US" sz="2400" dirty="0"/>
                <a:t>:</a:t>
              </a:r>
              <a:br>
                <a:rPr lang="en-US" sz="2400" dirty="0"/>
              </a:br>
              <a:r>
                <a:rPr lang="en-US" sz="2400" dirty="0"/>
                <a:t>makes ions</a:t>
              </a:r>
              <a:endParaRPr lang="en-US" sz="2400" dirty="0">
                <a:solidFill>
                  <a:schemeClr val="bg1"/>
                </a:solidFill>
                <a:latin typeface="Times New Roman" pitchFamily="18" charset="0"/>
              </a:endParaRPr>
            </a:p>
          </p:txBody>
        </p:sp>
      </p:grpSp>
      <p:sp>
        <p:nvSpPr>
          <p:cNvPr id="9220" name="Oval 6"/>
          <p:cNvSpPr>
            <a:spLocks noChangeArrowheads="1"/>
          </p:cNvSpPr>
          <p:nvPr/>
        </p:nvSpPr>
        <p:spPr bwMode="auto">
          <a:xfrm>
            <a:off x="2971800" y="3124200"/>
            <a:ext cx="2438400" cy="2209800"/>
          </a:xfrm>
          <a:prstGeom prst="ellipse">
            <a:avLst/>
          </a:prstGeom>
          <a:solidFill>
            <a:srgbClr val="92D050"/>
          </a:solidFill>
          <a:ln w="9525">
            <a:solidFill>
              <a:schemeClr val="tx1"/>
            </a:solidFill>
            <a:round/>
            <a:headEnd/>
            <a:tailEnd/>
          </a:ln>
        </p:spPr>
        <p:txBody>
          <a:bodyPr wrap="none" anchor="ctr"/>
          <a:lstStyle/>
          <a:p>
            <a:endParaRPr lang="en-US"/>
          </a:p>
        </p:txBody>
      </p:sp>
      <p:sp>
        <p:nvSpPr>
          <p:cNvPr id="9221" name="Text Box 7"/>
          <p:cNvSpPr txBox="1">
            <a:spLocks noChangeArrowheads="1"/>
          </p:cNvSpPr>
          <p:nvPr/>
        </p:nvSpPr>
        <p:spPr bwMode="auto">
          <a:xfrm>
            <a:off x="3581400" y="3429000"/>
            <a:ext cx="1676400" cy="1552575"/>
          </a:xfrm>
          <a:prstGeom prst="rect">
            <a:avLst/>
          </a:prstGeom>
          <a:noFill/>
          <a:ln w="9525">
            <a:noFill/>
            <a:miter lim="800000"/>
            <a:headEnd/>
            <a:tailEnd/>
          </a:ln>
        </p:spPr>
        <p:txBody>
          <a:bodyPr>
            <a:spAutoFit/>
          </a:bodyPr>
          <a:lstStyle/>
          <a:p>
            <a:pPr eaLnBrk="0" hangingPunct="0">
              <a:spcBef>
                <a:spcPct val="50000"/>
              </a:spcBef>
            </a:pPr>
            <a:r>
              <a:rPr lang="en-US" sz="2400" b="1" dirty="0"/>
              <a:t>Mass analyzer</a:t>
            </a:r>
            <a:r>
              <a:rPr lang="en-US" sz="2400" dirty="0"/>
              <a:t>: separates ions</a:t>
            </a:r>
            <a:endParaRPr lang="en-US" sz="2400" dirty="0">
              <a:latin typeface="Times New Roman" pitchFamily="18" charset="0"/>
            </a:endParaRPr>
          </a:p>
        </p:txBody>
      </p:sp>
      <p:sp>
        <p:nvSpPr>
          <p:cNvPr id="9222" name="Rectangle 8"/>
          <p:cNvSpPr>
            <a:spLocks noChangeArrowheads="1"/>
          </p:cNvSpPr>
          <p:nvPr/>
        </p:nvSpPr>
        <p:spPr bwMode="auto">
          <a:xfrm>
            <a:off x="6172200" y="3429000"/>
            <a:ext cx="2514600" cy="1600200"/>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9223" name="Text Box 9"/>
          <p:cNvSpPr txBox="1">
            <a:spLocks noChangeArrowheads="1"/>
          </p:cNvSpPr>
          <p:nvPr/>
        </p:nvSpPr>
        <p:spPr bwMode="auto">
          <a:xfrm>
            <a:off x="6172200" y="3657600"/>
            <a:ext cx="2590800" cy="1187450"/>
          </a:xfrm>
          <a:prstGeom prst="rect">
            <a:avLst/>
          </a:prstGeom>
          <a:noFill/>
          <a:ln w="9525">
            <a:noFill/>
            <a:miter lim="800000"/>
            <a:headEnd/>
            <a:tailEnd/>
          </a:ln>
        </p:spPr>
        <p:txBody>
          <a:bodyPr>
            <a:spAutoFit/>
          </a:bodyPr>
          <a:lstStyle/>
          <a:p>
            <a:pPr algn="ctr" eaLnBrk="0" hangingPunct="0">
              <a:spcBef>
                <a:spcPct val="50000"/>
              </a:spcBef>
            </a:pPr>
            <a:r>
              <a:rPr lang="en-US" sz="2400" b="1"/>
              <a:t>Mass spectrum:</a:t>
            </a:r>
            <a:br>
              <a:rPr lang="en-US" sz="2400" b="1"/>
            </a:br>
            <a:r>
              <a:rPr lang="en-US" sz="2400"/>
              <a:t>presents information</a:t>
            </a:r>
            <a:endParaRPr lang="en-US" sz="2400">
              <a:latin typeface="Times New Roman" pitchFamily="18" charset="0"/>
            </a:endParaRPr>
          </a:p>
        </p:txBody>
      </p:sp>
      <p:sp>
        <p:nvSpPr>
          <p:cNvPr id="9224" name="Line 10"/>
          <p:cNvSpPr>
            <a:spLocks noChangeShapeType="1"/>
          </p:cNvSpPr>
          <p:nvPr/>
        </p:nvSpPr>
        <p:spPr bwMode="auto">
          <a:xfrm>
            <a:off x="2438400" y="4229100"/>
            <a:ext cx="533400" cy="0"/>
          </a:xfrm>
          <a:prstGeom prst="line">
            <a:avLst/>
          </a:prstGeom>
          <a:noFill/>
          <a:ln w="38100">
            <a:solidFill>
              <a:srgbClr val="3F000B"/>
            </a:solidFill>
            <a:round/>
            <a:headEnd/>
            <a:tailEnd type="triangle" w="med" len="med"/>
          </a:ln>
        </p:spPr>
        <p:txBody>
          <a:bodyPr wrap="none" anchor="ctr"/>
          <a:lstStyle/>
          <a:p>
            <a:endParaRPr lang="en-US"/>
          </a:p>
        </p:txBody>
      </p:sp>
      <p:sp>
        <p:nvSpPr>
          <p:cNvPr id="9225" name="Line 11"/>
          <p:cNvSpPr>
            <a:spLocks noChangeShapeType="1"/>
          </p:cNvSpPr>
          <p:nvPr/>
        </p:nvSpPr>
        <p:spPr bwMode="auto">
          <a:xfrm>
            <a:off x="5410200" y="4229100"/>
            <a:ext cx="762000" cy="0"/>
          </a:xfrm>
          <a:prstGeom prst="line">
            <a:avLst/>
          </a:prstGeom>
          <a:noFill/>
          <a:ln w="38100">
            <a:solidFill>
              <a:srgbClr val="3F000B"/>
            </a:solidFill>
            <a:round/>
            <a:headEnd/>
            <a:tailEnd type="triangle" w="med" len="med"/>
          </a:ln>
        </p:spPr>
        <p:txBody>
          <a:bodyPr wrap="none" anchor="ctr"/>
          <a:lstStyle/>
          <a:p>
            <a:endParaRPr lang="en-US"/>
          </a:p>
        </p:txBody>
      </p:sp>
      <p:sp>
        <p:nvSpPr>
          <p:cNvPr id="9226" name="Text Box 12"/>
          <p:cNvSpPr txBox="1">
            <a:spLocks noChangeArrowheads="1"/>
          </p:cNvSpPr>
          <p:nvPr/>
        </p:nvSpPr>
        <p:spPr bwMode="auto">
          <a:xfrm>
            <a:off x="685800" y="2133600"/>
            <a:ext cx="1905000" cy="457200"/>
          </a:xfrm>
          <a:prstGeom prst="rect">
            <a:avLst/>
          </a:prstGeom>
          <a:noFill/>
          <a:ln w="9525">
            <a:noFill/>
            <a:miter lim="800000"/>
            <a:headEnd/>
            <a:tailEnd/>
          </a:ln>
        </p:spPr>
        <p:txBody>
          <a:bodyPr>
            <a:spAutoFit/>
          </a:bodyPr>
          <a:lstStyle/>
          <a:p>
            <a:pPr eaLnBrk="0" hangingPunct="0">
              <a:spcBef>
                <a:spcPct val="50000"/>
              </a:spcBef>
            </a:pPr>
            <a:r>
              <a:rPr lang="en-US" sz="2400" b="1">
                <a:solidFill>
                  <a:srgbClr val="3F000B"/>
                </a:solidFill>
              </a:rPr>
              <a:t>Sample</a:t>
            </a:r>
            <a:endParaRPr lang="en-US" sz="2400">
              <a:solidFill>
                <a:srgbClr val="3F000B"/>
              </a:solidFill>
              <a:latin typeface="Times New Roman" pitchFamily="18" charset="0"/>
            </a:endParaRPr>
          </a:p>
        </p:txBody>
      </p:sp>
      <p:sp>
        <p:nvSpPr>
          <p:cNvPr id="9227" name="Line 13"/>
          <p:cNvSpPr>
            <a:spLocks noChangeShapeType="1"/>
          </p:cNvSpPr>
          <p:nvPr/>
        </p:nvSpPr>
        <p:spPr bwMode="auto">
          <a:xfrm>
            <a:off x="1371600" y="2590800"/>
            <a:ext cx="76200" cy="871538"/>
          </a:xfrm>
          <a:prstGeom prst="line">
            <a:avLst/>
          </a:prstGeom>
          <a:noFill/>
          <a:ln w="38100">
            <a:solidFill>
              <a:srgbClr val="3F000B"/>
            </a:solidFill>
            <a:round/>
            <a:headEnd/>
            <a:tailEnd type="triangle" w="med" len="med"/>
          </a:ln>
        </p:spPr>
        <p:txBody>
          <a:bodyPr wrap="none" anchor="ctr"/>
          <a:lstStyle/>
          <a:p>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625px-Mass_spectrometry_protocol.png"/>
          <p:cNvPicPr>
            <a:picLocks noChangeAspect="1"/>
          </p:cNvPicPr>
          <p:nvPr/>
        </p:nvPicPr>
        <p:blipFill>
          <a:blip r:embed="rId2" cstate="print"/>
          <a:srcRect r="80" b="39316"/>
          <a:stretch>
            <a:fillRect/>
          </a:stretch>
        </p:blipFill>
        <p:spPr>
          <a:xfrm>
            <a:off x="228600" y="3068960"/>
            <a:ext cx="8663880" cy="3528392"/>
          </a:xfrm>
          <a:prstGeom prst="rect">
            <a:avLst/>
          </a:prstGeom>
        </p:spPr>
      </p:pic>
      <p:sp>
        <p:nvSpPr>
          <p:cNvPr id="11" name="Slide Number Placeholder 10"/>
          <p:cNvSpPr>
            <a:spLocks noGrp="1"/>
          </p:cNvSpPr>
          <p:nvPr>
            <p:ph type="sldNum" sz="quarter" idx="12"/>
          </p:nvPr>
        </p:nvSpPr>
        <p:spPr>
          <a:xfrm>
            <a:off x="7010400" y="6492875"/>
            <a:ext cx="2133600" cy="365125"/>
          </a:xfrm>
        </p:spPr>
        <p:txBody>
          <a:bodyPr/>
          <a:lstStyle/>
          <a:p>
            <a:fld id="{A69E56A7-67D3-4C4C-923F-6A55522870A8}" type="slidenum">
              <a:rPr lang="en-IN" smtClean="0">
                <a:solidFill>
                  <a:schemeClr val="bg1"/>
                </a:solidFill>
              </a:rPr>
              <a:pPr/>
              <a:t>17</a:t>
            </a:fld>
            <a:endParaRPr lang="en-IN" dirty="0">
              <a:solidFill>
                <a:schemeClr val="bg1"/>
              </a:solidFill>
            </a:endParaRPr>
          </a:p>
        </p:txBody>
      </p:sp>
      <p:pic>
        <p:nvPicPr>
          <p:cNvPr id="5" name="Picture 4"/>
          <p:cNvPicPr/>
          <p:nvPr/>
        </p:nvPicPr>
        <p:blipFill>
          <a:blip r:embed="rId3"/>
          <a:srcRect l="14023" t="14583" r="15860" b="26042"/>
          <a:stretch>
            <a:fillRect/>
          </a:stretch>
        </p:blipFill>
        <p:spPr bwMode="auto">
          <a:xfrm>
            <a:off x="1752600" y="381000"/>
            <a:ext cx="5562600" cy="2590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467544" y="515813"/>
            <a:ext cx="8363272" cy="5793507"/>
          </a:xfrm>
        </p:spPr>
        <p:style>
          <a:lnRef idx="2">
            <a:schemeClr val="accent1"/>
          </a:lnRef>
          <a:fillRef idx="1">
            <a:schemeClr val="lt1"/>
          </a:fillRef>
          <a:effectRef idx="0">
            <a:schemeClr val="accent1"/>
          </a:effectRef>
          <a:fontRef idx="minor">
            <a:schemeClr val="dk1"/>
          </a:fontRef>
        </p:style>
        <p:txBody>
          <a:bodyPr>
            <a:normAutofit fontScale="85000" lnSpcReduction="20000"/>
          </a:bodyPr>
          <a:lstStyle/>
          <a:p>
            <a:pPr marL="0" lvl="0" indent="0" fontAlgn="base">
              <a:spcBef>
                <a:spcPct val="0"/>
              </a:spcBef>
              <a:spcAft>
                <a:spcPct val="0"/>
              </a:spcAft>
              <a:buClrTx/>
              <a:buSzTx/>
              <a:buNone/>
            </a:pPr>
            <a:r>
              <a:rPr lang="en-US" b="1" u="sng" dirty="0" smtClean="0">
                <a:solidFill>
                  <a:srgbClr val="C00000"/>
                </a:solidFill>
                <a:latin typeface="Times New Roman" pitchFamily="18" charset="0"/>
                <a:ea typeface="Calibri" pitchFamily="34" charset="0"/>
                <a:cs typeface="Times New Roman" pitchFamily="18" charset="0"/>
              </a:rPr>
              <a:t>ADVANTAGES –</a:t>
            </a:r>
          </a:p>
          <a:p>
            <a:pPr marL="0" lvl="0" indent="0" fontAlgn="base">
              <a:spcBef>
                <a:spcPct val="0"/>
              </a:spcBef>
              <a:spcAft>
                <a:spcPct val="0"/>
              </a:spcAft>
              <a:buClrTx/>
              <a:buSzTx/>
              <a:buNone/>
            </a:pPr>
            <a:endParaRPr lang="en-US" b="1" u="sng" dirty="0" smtClean="0">
              <a:solidFill>
                <a:srgbClr val="C00000"/>
              </a:solidFill>
              <a:latin typeface="Times New Roman" pitchFamily="18" charset="0"/>
              <a:ea typeface="Calibri" pitchFamily="34" charset="0"/>
              <a:cs typeface="Times New Roman" pitchFamily="18" charset="0"/>
            </a:endParaRPr>
          </a:p>
          <a:p>
            <a:pPr marL="0" indent="0" fontAlgn="base">
              <a:spcBef>
                <a:spcPct val="0"/>
              </a:spcBef>
              <a:spcAft>
                <a:spcPct val="0"/>
              </a:spcAft>
            </a:pPr>
            <a:r>
              <a:rPr lang="en-US" dirty="0" smtClean="0">
                <a:latin typeface="Times New Roman" pitchFamily="18" charset="0"/>
                <a:ea typeface="Calibri" pitchFamily="34" charset="0"/>
                <a:cs typeface="Times New Roman" pitchFamily="18" charset="0"/>
              </a:rPr>
              <a:t>Stable isotopic labeling of proteins  may be used to    </a:t>
            </a:r>
          </a:p>
          <a:p>
            <a:pPr marL="0" indent="0" fontAlgn="base">
              <a:spcBef>
                <a:spcPct val="0"/>
              </a:spcBef>
              <a:spcAft>
                <a:spcPct val="0"/>
              </a:spcAft>
              <a:buNone/>
            </a:pPr>
            <a:r>
              <a:rPr lang="en-US" dirty="0" smtClean="0">
                <a:latin typeface="Times New Roman" pitchFamily="18" charset="0"/>
                <a:ea typeface="Calibri" pitchFamily="34" charset="0"/>
                <a:cs typeface="Times New Roman" pitchFamily="18" charset="0"/>
              </a:rPr>
              <a:t> discriminate between contaminants and original partners   </a:t>
            </a:r>
          </a:p>
          <a:p>
            <a:pPr marL="0" indent="0" fontAlgn="base">
              <a:spcBef>
                <a:spcPct val="0"/>
              </a:spcBef>
              <a:spcAft>
                <a:spcPct val="0"/>
              </a:spcAft>
              <a:buNone/>
            </a:pPr>
            <a:r>
              <a:rPr lang="en-US" dirty="0" smtClean="0">
                <a:latin typeface="Times New Roman" pitchFamily="18" charset="0"/>
                <a:ea typeface="Calibri" pitchFamily="34" charset="0"/>
                <a:cs typeface="Times New Roman" pitchFamily="18" charset="0"/>
              </a:rPr>
              <a:t> using MS (mass spectrometry) techniques.</a:t>
            </a:r>
          </a:p>
          <a:p>
            <a:pPr marL="0" indent="0" fontAlgn="base">
              <a:spcBef>
                <a:spcPct val="0"/>
              </a:spcBef>
              <a:spcAft>
                <a:spcPct val="0"/>
              </a:spcAft>
            </a:pPr>
            <a:endParaRPr lang="en-US" dirty="0" smtClean="0">
              <a:latin typeface="Times New Roman" pitchFamily="18" charset="0"/>
              <a:ea typeface="Calibri" pitchFamily="34" charset="0"/>
              <a:cs typeface="Times New Roman" pitchFamily="18" charset="0"/>
            </a:endParaRPr>
          </a:p>
          <a:p>
            <a:pPr marL="0" indent="0" fontAlgn="base">
              <a:spcBef>
                <a:spcPct val="0"/>
              </a:spcBef>
              <a:spcAft>
                <a:spcPct val="0"/>
              </a:spcAft>
            </a:pPr>
            <a:r>
              <a:rPr lang="en-US" dirty="0" smtClean="0">
                <a:latin typeface="Times New Roman" pitchFamily="18" charset="0"/>
                <a:ea typeface="Calibri" pitchFamily="34" charset="0"/>
                <a:cs typeface="Times New Roman" pitchFamily="18" charset="0"/>
              </a:rPr>
              <a:t>MS (mass spectrometry)  has also made advantages in the   </a:t>
            </a:r>
          </a:p>
          <a:p>
            <a:pPr marL="0" indent="0" fontAlgn="base">
              <a:spcBef>
                <a:spcPct val="0"/>
              </a:spcBef>
              <a:spcAft>
                <a:spcPct val="0"/>
              </a:spcAft>
              <a:buNone/>
            </a:pPr>
            <a:r>
              <a:rPr lang="en-US" dirty="0" smtClean="0">
                <a:latin typeface="Times New Roman" pitchFamily="18" charset="0"/>
                <a:ea typeface="Calibri" pitchFamily="34" charset="0"/>
                <a:cs typeface="Times New Roman" pitchFamily="18" charset="0"/>
              </a:rPr>
              <a:t> analysis of membrane proteins.</a:t>
            </a:r>
            <a:endParaRPr lang="en-US" u="sng" dirty="0" smtClean="0">
              <a:latin typeface="Times New Roman" pitchFamily="18" charset="0"/>
              <a:ea typeface="Calibri" pitchFamily="34" charset="0"/>
              <a:cs typeface="Times New Roman" pitchFamily="18" charset="0"/>
            </a:endParaRPr>
          </a:p>
          <a:p>
            <a:pPr marL="0" lvl="0" indent="0" fontAlgn="base">
              <a:spcBef>
                <a:spcPct val="0"/>
              </a:spcBef>
              <a:spcAft>
                <a:spcPct val="0"/>
              </a:spcAft>
              <a:buClrTx/>
              <a:buSzTx/>
              <a:buNone/>
            </a:pPr>
            <a:endParaRPr lang="en-US" b="1" u="sng" dirty="0" smtClean="0">
              <a:solidFill>
                <a:srgbClr val="C00000"/>
              </a:solidFill>
              <a:latin typeface="Times New Roman" pitchFamily="18" charset="0"/>
              <a:ea typeface="Calibri" pitchFamily="34" charset="0"/>
              <a:cs typeface="Times New Roman" pitchFamily="18" charset="0"/>
            </a:endParaRPr>
          </a:p>
          <a:p>
            <a:pPr marL="0" lvl="0" indent="0" fontAlgn="base">
              <a:spcBef>
                <a:spcPct val="0"/>
              </a:spcBef>
              <a:spcAft>
                <a:spcPct val="0"/>
              </a:spcAft>
              <a:buClrTx/>
              <a:buSzTx/>
              <a:buNone/>
            </a:pPr>
            <a:r>
              <a:rPr lang="en-US" b="1" u="sng" dirty="0" smtClean="0">
                <a:solidFill>
                  <a:srgbClr val="C00000"/>
                </a:solidFill>
                <a:latin typeface="Times New Roman" pitchFamily="18" charset="0"/>
                <a:ea typeface="Calibri" pitchFamily="34" charset="0"/>
                <a:cs typeface="Times New Roman" pitchFamily="18" charset="0"/>
              </a:rPr>
              <a:t>DIS-ADVANTAGES-</a:t>
            </a:r>
          </a:p>
          <a:p>
            <a:pPr marL="0" lvl="0" indent="0" fontAlgn="base">
              <a:spcBef>
                <a:spcPct val="0"/>
              </a:spcBef>
              <a:spcAft>
                <a:spcPct val="0"/>
              </a:spcAft>
              <a:buClrTx/>
              <a:buSzTx/>
              <a:buNone/>
            </a:pPr>
            <a:endParaRPr lang="en-US" b="1" u="sng" dirty="0" smtClean="0">
              <a:solidFill>
                <a:srgbClr val="C00000"/>
              </a:solidFill>
              <a:latin typeface="Times New Roman" pitchFamily="18" charset="0"/>
              <a:ea typeface="Calibri" pitchFamily="34" charset="0"/>
              <a:cs typeface="Times New Roman" pitchFamily="18" charset="0"/>
            </a:endParaRPr>
          </a:p>
          <a:p>
            <a:pPr marL="0" indent="0" fontAlgn="base">
              <a:spcBef>
                <a:spcPct val="0"/>
              </a:spcBef>
              <a:spcAft>
                <a:spcPct val="0"/>
              </a:spcAft>
            </a:pPr>
            <a:r>
              <a:rPr lang="en-US" dirty="0" smtClean="0">
                <a:latin typeface="Times New Roman" pitchFamily="18" charset="0"/>
                <a:ea typeface="Calibri" pitchFamily="34" charset="0"/>
                <a:cs typeface="Times New Roman" pitchFamily="18" charset="0"/>
              </a:rPr>
              <a:t>Miscalibration is one of the main errors of MS spectrometry.</a:t>
            </a:r>
          </a:p>
          <a:p>
            <a:pPr marL="0" indent="0" fontAlgn="base">
              <a:spcBef>
                <a:spcPct val="0"/>
              </a:spcBef>
              <a:spcAft>
                <a:spcPct val="0"/>
              </a:spcAft>
              <a:buNone/>
            </a:pPr>
            <a:endParaRPr lang="en-US" dirty="0" smtClean="0">
              <a:latin typeface="Times New Roman" pitchFamily="18" charset="0"/>
              <a:ea typeface="Calibri" pitchFamily="34" charset="0"/>
              <a:cs typeface="Times New Roman" pitchFamily="18" charset="0"/>
            </a:endParaRPr>
          </a:p>
          <a:p>
            <a:pPr marL="0" indent="0" fontAlgn="base">
              <a:spcBef>
                <a:spcPct val="0"/>
              </a:spcBef>
              <a:spcAft>
                <a:spcPct val="0"/>
              </a:spcAft>
            </a:pPr>
            <a:r>
              <a:rPr lang="en-US" dirty="0" smtClean="0">
                <a:latin typeface="Times New Roman" pitchFamily="18" charset="0"/>
                <a:ea typeface="Calibri" pitchFamily="34" charset="0"/>
                <a:cs typeface="Times New Roman" pitchFamily="18" charset="0"/>
              </a:rPr>
              <a:t>MALDI doesn’t favor the identification of hydrophobic  </a:t>
            </a:r>
          </a:p>
          <a:p>
            <a:pPr marL="0" indent="0" fontAlgn="base">
              <a:spcBef>
                <a:spcPct val="0"/>
              </a:spcBef>
              <a:spcAft>
                <a:spcPct val="0"/>
              </a:spcAft>
              <a:buNone/>
            </a:pPr>
            <a:r>
              <a:rPr lang="en-US" dirty="0" smtClean="0">
                <a:latin typeface="Times New Roman" pitchFamily="18" charset="0"/>
                <a:ea typeface="Calibri" pitchFamily="34" charset="0"/>
                <a:cs typeface="Times New Roman" pitchFamily="18" charset="0"/>
              </a:rPr>
              <a:t>  peptides.</a:t>
            </a:r>
          </a:p>
          <a:p>
            <a:endParaRPr lang="en-IN" dirty="0"/>
          </a:p>
        </p:txBody>
      </p:sp>
      <p:sp>
        <p:nvSpPr>
          <p:cNvPr id="7" name="Slide Number Placeholder 6"/>
          <p:cNvSpPr>
            <a:spLocks noGrp="1"/>
          </p:cNvSpPr>
          <p:nvPr>
            <p:ph type="sldNum" sz="quarter" idx="12"/>
          </p:nvPr>
        </p:nvSpPr>
        <p:spPr/>
        <p:txBody>
          <a:bodyPr/>
          <a:lstStyle/>
          <a:p>
            <a:fld id="{A69E56A7-67D3-4C4C-923F-6A55522870A8}" type="slidenum">
              <a:rPr lang="en-IN" smtClean="0"/>
              <a:pPr/>
              <a:t>18</a:t>
            </a:fld>
            <a:endParaRPr lang="en-IN"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323528" y="1052736"/>
            <a:ext cx="8424936" cy="5400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endParaRPr>
          </a:p>
        </p:txBody>
      </p:sp>
      <p:sp>
        <p:nvSpPr>
          <p:cNvPr id="8" name="Content Placeholder 2"/>
          <p:cNvSpPr txBox="1">
            <a:spLocks/>
          </p:cNvSpPr>
          <p:nvPr/>
        </p:nvSpPr>
        <p:spPr>
          <a:xfrm>
            <a:off x="457200" y="1600200"/>
            <a:ext cx="8363272" cy="4525963"/>
          </a:xfrm>
          <a:prstGeom prst="rect">
            <a:avLst/>
          </a:prstGeom>
        </p:spPr>
        <p:txBody>
          <a:bodyPr vert="horz" lIns="91440" tIns="45720" rIns="91440" bIns="45720" rtlCol="0">
            <a:normAutofit fontScale="85000" lnSpcReduction="10000"/>
          </a:bodyPr>
          <a:lstStyle/>
          <a:p>
            <a:pPr marL="0" marR="0" lvl="0" indent="0" algn="l" defTabSz="914400" rtl="0" eaLnBrk="1" fontAlgn="auto" latinLnBrk="0" hangingPunct="1">
              <a:lnSpc>
                <a:spcPct val="100000"/>
              </a:lnSpc>
              <a:spcBef>
                <a:spcPct val="20000"/>
              </a:spcBef>
              <a:spcAft>
                <a:spcPts val="0"/>
              </a:spcAft>
              <a:buClrTx/>
              <a:buSzTx/>
              <a:buFont typeface="Wingdings" pitchFamily="2" charset="2"/>
              <a:buChar char="Ø"/>
              <a:tabLst/>
              <a:defRPr/>
            </a:pPr>
            <a:r>
              <a:rPr kumimoji="0" lang="en-US" sz="3200" b="0" i="0" u="none" strike="noStrike" kern="1200" cap="none" spc="0" normalizeH="0" baseline="0" noProof="0" dirty="0" smtClean="0">
                <a:ln>
                  <a:noFill/>
                </a:ln>
                <a:effectLst/>
                <a:uLnTx/>
                <a:uFillTx/>
                <a:latin typeface="+mn-lt"/>
                <a:ea typeface="+mn-ea"/>
                <a:cs typeface="+mn-cs"/>
              </a:rPr>
              <a:t>Recombinant protein synthesis</a:t>
            </a:r>
          </a:p>
          <a:p>
            <a:pPr marL="0" marR="0" lvl="0" indent="0" algn="l" defTabSz="914400" rtl="0" eaLnBrk="1" fontAlgn="auto" latinLnBrk="0" hangingPunct="1">
              <a:lnSpc>
                <a:spcPct val="100000"/>
              </a:lnSpc>
              <a:spcBef>
                <a:spcPct val="20000"/>
              </a:spcBef>
              <a:spcAft>
                <a:spcPts val="0"/>
              </a:spcAft>
              <a:buClrTx/>
              <a:buSzTx/>
              <a:buFont typeface="Wingdings" pitchFamily="2" charset="2"/>
              <a:buChar char="Ø"/>
              <a:tabLst/>
              <a:defRPr/>
            </a:pPr>
            <a:r>
              <a:rPr kumimoji="0" lang="en-US" sz="3200" b="0" i="0" u="none" strike="noStrike" kern="1200" cap="none" spc="0" normalizeH="0" baseline="0" noProof="0" dirty="0" smtClean="0">
                <a:ln>
                  <a:noFill/>
                </a:ln>
                <a:effectLst/>
                <a:uLnTx/>
                <a:uFillTx/>
                <a:latin typeface="+mn-lt"/>
                <a:ea typeface="+mn-ea"/>
                <a:cs typeface="+mn-cs"/>
              </a:rPr>
              <a:t>Drugs production</a:t>
            </a:r>
          </a:p>
          <a:p>
            <a:pPr marL="0" marR="0" lvl="0" indent="0" algn="l" defTabSz="914400" rtl="0" eaLnBrk="1" fontAlgn="auto" latinLnBrk="0" hangingPunct="1">
              <a:lnSpc>
                <a:spcPct val="100000"/>
              </a:lnSpc>
              <a:spcBef>
                <a:spcPct val="20000"/>
              </a:spcBef>
              <a:spcAft>
                <a:spcPts val="0"/>
              </a:spcAft>
              <a:buClrTx/>
              <a:buSzTx/>
              <a:buFont typeface="Wingdings" pitchFamily="2" charset="2"/>
              <a:buChar char="Ø"/>
              <a:tabLst/>
              <a:defRPr/>
            </a:pPr>
            <a:r>
              <a:rPr kumimoji="0" lang="en-US" sz="3200" b="0" i="0" u="none" strike="noStrike" kern="1200" cap="none" spc="0" normalizeH="0" baseline="0" noProof="0" dirty="0" smtClean="0">
                <a:ln>
                  <a:noFill/>
                </a:ln>
                <a:effectLst/>
                <a:uLnTx/>
                <a:uFillTx/>
                <a:latin typeface="+mn-lt"/>
                <a:ea typeface="+mn-ea"/>
                <a:cs typeface="+mn-cs"/>
              </a:rPr>
              <a:t>Antibiotic production</a:t>
            </a:r>
          </a:p>
          <a:p>
            <a:pPr marL="0" marR="0" lvl="0" indent="0" algn="l" defTabSz="914400" rtl="0" eaLnBrk="1" fontAlgn="auto" latinLnBrk="0" hangingPunct="1">
              <a:lnSpc>
                <a:spcPct val="100000"/>
              </a:lnSpc>
              <a:spcBef>
                <a:spcPct val="20000"/>
              </a:spcBef>
              <a:spcAft>
                <a:spcPts val="0"/>
              </a:spcAft>
              <a:buClrTx/>
              <a:buSzTx/>
              <a:buFont typeface="Wingdings" pitchFamily="2" charset="2"/>
              <a:buChar char="Ø"/>
              <a:tabLst/>
              <a:defRPr/>
            </a:pPr>
            <a:r>
              <a:rPr kumimoji="0" lang="en-US" sz="3200" b="0" i="0" u="none" strike="noStrike" kern="1200" cap="none" spc="0" normalizeH="0" baseline="0" noProof="0" dirty="0" smtClean="0">
                <a:ln>
                  <a:noFill/>
                </a:ln>
                <a:effectLst/>
                <a:uLnTx/>
                <a:uFillTx/>
                <a:latin typeface="+mn-lt"/>
                <a:ea typeface="+mn-ea"/>
                <a:cs typeface="+mn-cs"/>
              </a:rPr>
              <a:t>Functional genomics</a:t>
            </a:r>
          </a:p>
          <a:p>
            <a:pPr marL="0" marR="0" lvl="0" indent="0" algn="l" defTabSz="914400" rtl="0" eaLnBrk="1" fontAlgn="auto" latinLnBrk="0" hangingPunct="1">
              <a:lnSpc>
                <a:spcPct val="100000"/>
              </a:lnSpc>
              <a:spcBef>
                <a:spcPct val="20000"/>
              </a:spcBef>
              <a:spcAft>
                <a:spcPts val="0"/>
              </a:spcAft>
              <a:buClrTx/>
              <a:buSzTx/>
              <a:buFont typeface="Wingdings" pitchFamily="2" charset="2"/>
              <a:buChar char="Ø"/>
              <a:tabLst/>
              <a:defRPr/>
            </a:pPr>
            <a:r>
              <a:rPr kumimoji="0" lang="en-US" sz="3200" b="0" i="0" u="none" strike="noStrike" kern="1200" cap="none" spc="0" normalizeH="0" baseline="0" noProof="0" dirty="0" smtClean="0">
                <a:ln>
                  <a:noFill/>
                </a:ln>
                <a:effectLst/>
                <a:uLnTx/>
                <a:uFillTx/>
                <a:latin typeface="+mn-lt"/>
                <a:ea typeface="+mn-ea"/>
                <a:cs typeface="+mn-cs"/>
              </a:rPr>
              <a:t>Determine the protein folding patterns</a:t>
            </a:r>
          </a:p>
          <a:p>
            <a:pPr marL="0" marR="0" lvl="0" indent="0" algn="l" defTabSz="914400" rtl="0" eaLnBrk="1" fontAlgn="auto" latinLnBrk="0" hangingPunct="1">
              <a:lnSpc>
                <a:spcPct val="100000"/>
              </a:lnSpc>
              <a:spcBef>
                <a:spcPct val="20000"/>
              </a:spcBef>
              <a:spcAft>
                <a:spcPts val="0"/>
              </a:spcAft>
              <a:buClrTx/>
              <a:buSzTx/>
              <a:buFont typeface="Wingdings" pitchFamily="2" charset="2"/>
              <a:buChar char="Ø"/>
              <a:tabLst/>
              <a:defRPr/>
            </a:pPr>
            <a:r>
              <a:rPr kumimoji="0" lang="en-US" sz="3200" b="0" i="0" u="none" strike="noStrike" kern="1200" cap="none" spc="0" normalizeH="0" baseline="0" noProof="0" dirty="0" smtClean="0">
                <a:ln>
                  <a:noFill/>
                </a:ln>
                <a:effectLst/>
                <a:uLnTx/>
                <a:uFillTx/>
                <a:latin typeface="+mn-lt"/>
                <a:ea typeface="+mn-ea"/>
                <a:cs typeface="+mn-cs"/>
              </a:rPr>
              <a:t>In bioinformatics</a:t>
            </a:r>
          </a:p>
          <a:p>
            <a:pPr marL="0" marR="0" lvl="0" indent="0" algn="l" defTabSz="914400" rtl="0" eaLnBrk="1" fontAlgn="auto" latinLnBrk="0" hangingPunct="1">
              <a:lnSpc>
                <a:spcPct val="100000"/>
              </a:lnSpc>
              <a:spcBef>
                <a:spcPct val="20000"/>
              </a:spcBef>
              <a:spcAft>
                <a:spcPts val="0"/>
              </a:spcAft>
              <a:buClrTx/>
              <a:buSzTx/>
              <a:buFont typeface="Wingdings" pitchFamily="2" charset="2"/>
              <a:buChar char="Ø"/>
              <a:tabLst/>
              <a:defRPr/>
            </a:pPr>
            <a:r>
              <a:rPr kumimoji="0" lang="en-US" sz="3200" b="0" i="0" u="none" strike="noStrike" kern="1200" cap="none" spc="0" normalizeH="0" baseline="0" noProof="0" dirty="0" smtClean="0">
                <a:ln>
                  <a:noFill/>
                </a:ln>
                <a:effectLst/>
                <a:uLnTx/>
                <a:uFillTx/>
                <a:latin typeface="+mn-lt"/>
                <a:ea typeface="+mn-ea"/>
                <a:cs typeface="+mn-cs"/>
              </a:rPr>
              <a:t>It plays vital role in proteomics</a:t>
            </a:r>
          </a:p>
          <a:p>
            <a:pPr marL="0" marR="0" lvl="0" indent="0" algn="l" defTabSz="914400" rtl="0" eaLnBrk="1" fontAlgn="auto" latinLnBrk="0" hangingPunct="1">
              <a:lnSpc>
                <a:spcPct val="100000"/>
              </a:lnSpc>
              <a:spcBef>
                <a:spcPct val="20000"/>
              </a:spcBef>
              <a:spcAft>
                <a:spcPts val="0"/>
              </a:spcAft>
              <a:buClrTx/>
              <a:buSzTx/>
              <a:buFont typeface="Wingdings" pitchFamily="2" charset="2"/>
              <a:buChar char="Ø"/>
              <a:tabLst/>
              <a:defRPr/>
            </a:pPr>
            <a:r>
              <a:rPr kumimoji="0" lang="en-US" sz="3200" b="0" i="0" u="none" strike="noStrike" kern="1200" cap="none" spc="0" normalizeH="0" baseline="0" noProof="0" dirty="0" smtClean="0">
                <a:ln>
                  <a:noFill/>
                </a:ln>
                <a:effectLst/>
                <a:uLnTx/>
                <a:uFillTx/>
                <a:latin typeface="+mn-lt"/>
                <a:ea typeface="+mn-ea"/>
                <a:cs typeface="+mn-cs"/>
              </a:rPr>
              <a:t>Used for the prediction of final structure, function and location of protein</a:t>
            </a:r>
          </a:p>
          <a:p>
            <a:pPr marL="0" marR="0" lvl="0" indent="0" algn="l" defTabSz="914400" rtl="0" eaLnBrk="1" fontAlgn="auto" latinLnBrk="0" hangingPunct="1">
              <a:lnSpc>
                <a:spcPct val="100000"/>
              </a:lnSpc>
              <a:spcBef>
                <a:spcPct val="20000"/>
              </a:spcBef>
              <a:spcAft>
                <a:spcPts val="0"/>
              </a:spcAft>
              <a:buClrTx/>
              <a:buSzTx/>
              <a:buFont typeface="Wingdings" pitchFamily="2" charset="2"/>
              <a:buChar char="Ø"/>
              <a:tabLst/>
              <a:defRPr/>
            </a:pPr>
            <a:r>
              <a:rPr kumimoji="0" lang="en-US" sz="3200" b="0" i="0" u="none" strike="noStrike" kern="1200" cap="none" spc="0" normalizeH="0" baseline="0" noProof="0" dirty="0" smtClean="0">
                <a:ln>
                  <a:noFill/>
                </a:ln>
                <a:effectLst/>
                <a:uLnTx/>
                <a:uFillTx/>
                <a:latin typeface="+mn-lt"/>
                <a:ea typeface="+mn-ea"/>
                <a:cs typeface="+mn-cs"/>
              </a:rPr>
              <a:t>To find out the location of gene coding for that protein</a:t>
            </a:r>
          </a:p>
          <a:p>
            <a:pPr marL="0" marR="0" lvl="0" indent="0" algn="l" defTabSz="914400" rtl="0" eaLnBrk="1" fontAlgn="auto" latinLnBrk="0" hangingPunct="1">
              <a:lnSpc>
                <a:spcPct val="100000"/>
              </a:lnSpc>
              <a:spcBef>
                <a:spcPct val="20000"/>
              </a:spcBef>
              <a:spcAft>
                <a:spcPts val="0"/>
              </a:spcAft>
              <a:buClrTx/>
              <a:buSzTx/>
              <a:buFont typeface="Wingdings" pitchFamily="2" charset="2"/>
              <a:buChar char="Ø"/>
              <a:tabLst/>
              <a:defRPr/>
            </a:pPr>
            <a:endParaRPr kumimoji="0" lang="en-US" sz="3200" b="0" i="0" u="none" strike="noStrike" kern="1200" cap="none" spc="0" normalizeH="0" baseline="0" noProof="0" dirty="0">
              <a:ln>
                <a:noFill/>
              </a:ln>
              <a:effectLst/>
              <a:uLnTx/>
              <a:uFillTx/>
              <a:latin typeface="+mn-lt"/>
              <a:ea typeface="+mn-ea"/>
              <a:cs typeface="+mn-cs"/>
            </a:endParaRPr>
          </a:p>
        </p:txBody>
      </p:sp>
      <p:sp>
        <p:nvSpPr>
          <p:cNvPr id="9" name="Rectangle 8"/>
          <p:cNvSpPr/>
          <p:nvPr/>
        </p:nvSpPr>
        <p:spPr>
          <a:xfrm>
            <a:off x="395536" y="332656"/>
            <a:ext cx="7920880" cy="584775"/>
          </a:xfrm>
          <a:prstGeom prst="rect">
            <a:avLst/>
          </a:prstGeom>
        </p:spPr>
        <p:style>
          <a:lnRef idx="2">
            <a:schemeClr val="accent1"/>
          </a:lnRef>
          <a:fillRef idx="1">
            <a:schemeClr val="lt1"/>
          </a:fillRef>
          <a:effectRef idx="0">
            <a:schemeClr val="accent1"/>
          </a:effectRef>
          <a:fontRef idx="minor">
            <a:schemeClr val="dk1"/>
          </a:fontRef>
        </p:style>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200" b="1" cap="none" spc="50" dirty="0" smtClean="0">
                <a:ln w="11430"/>
                <a:solidFill>
                  <a:schemeClr val="tx1"/>
                </a:solidFill>
                <a:effectLst>
                  <a:outerShdw blurRad="76200" dist="50800" dir="5400000" algn="tl" rotWithShape="0">
                    <a:srgbClr val="000000">
                      <a:alpha val="65000"/>
                    </a:srgbClr>
                  </a:outerShdw>
                </a:effectLst>
              </a:rPr>
              <a:t>Applications of protein sequencing</a:t>
            </a:r>
            <a:endParaRPr lang="en-IN" sz="3200" b="1" cap="none" spc="50" dirty="0">
              <a:ln w="11430"/>
              <a:solidFill>
                <a:schemeClr val="tx1"/>
              </a:solidFill>
              <a:effectLst>
                <a:outerShdw blurRad="76200" dist="50800" dir="5400000" algn="tl" rotWithShape="0">
                  <a:srgbClr val="000000">
                    <a:alpha val="65000"/>
                  </a:srgbClr>
                </a:outerShdw>
              </a:effectLst>
            </a:endParaRPr>
          </a:p>
        </p:txBody>
      </p:sp>
      <p:sp>
        <p:nvSpPr>
          <p:cNvPr id="11" name="Slide Number Placeholder 10"/>
          <p:cNvSpPr>
            <a:spLocks noGrp="1"/>
          </p:cNvSpPr>
          <p:nvPr>
            <p:ph type="sldNum" sz="quarter" idx="12"/>
          </p:nvPr>
        </p:nvSpPr>
        <p:spPr/>
        <p:txBody>
          <a:bodyPr/>
          <a:lstStyle/>
          <a:p>
            <a:fld id="{A69E56A7-67D3-4C4C-923F-6A55522870A8}" type="slidenum">
              <a:rPr lang="en-IN" smtClean="0">
                <a:solidFill>
                  <a:schemeClr val="tx1"/>
                </a:solidFill>
              </a:rPr>
              <a:pPr/>
              <a:t>19</a:t>
            </a:fld>
            <a:endParaRPr lang="en-IN" dirty="0">
              <a:solidFill>
                <a:schemeClr val="tx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Protein sequencing</a:t>
            </a:r>
            <a:endParaRPr lang="en-US" dirty="0"/>
          </a:p>
        </p:txBody>
      </p:sp>
      <p:sp>
        <p:nvSpPr>
          <p:cNvPr id="3" name="Content Placeholder 2"/>
          <p:cNvSpPr>
            <a:spLocks noGrp="1"/>
          </p:cNvSpPr>
          <p:nvPr>
            <p:ph idx="1"/>
          </p:nvPr>
        </p:nvSpPr>
        <p:spPr>
          <a:xfrm>
            <a:off x="457200" y="1371600"/>
            <a:ext cx="8229600" cy="4754563"/>
          </a:xfrm>
        </p:spPr>
        <p:txBody>
          <a:bodyPr>
            <a:normAutofit fontScale="85000" lnSpcReduction="20000"/>
          </a:bodyPr>
          <a:lstStyle/>
          <a:p>
            <a:pPr algn="just">
              <a:lnSpc>
                <a:spcPct val="150000"/>
              </a:lnSpc>
            </a:pPr>
            <a:r>
              <a:rPr lang="en-US" dirty="0" smtClean="0">
                <a:latin typeface="Times New Roman" pitchFamily="18" charset="0"/>
                <a:cs typeface="Times New Roman" pitchFamily="18" charset="0"/>
              </a:rPr>
              <a:t>Protein sequencing is the practical process of determining the amino acid sequence of all or part of a protein or peptide. </a:t>
            </a:r>
          </a:p>
          <a:p>
            <a:pPr algn="just">
              <a:lnSpc>
                <a:spcPct val="150000"/>
              </a:lnSpc>
            </a:pPr>
            <a:r>
              <a:rPr lang="en-US" dirty="0" smtClean="0">
                <a:latin typeface="Times New Roman" pitchFamily="18" charset="0"/>
                <a:cs typeface="Times New Roman" pitchFamily="18" charset="0"/>
              </a:rPr>
              <a:t>This may serve to identify the protein or characterize its post-translational modifications. </a:t>
            </a:r>
          </a:p>
          <a:p>
            <a:pPr algn="just">
              <a:lnSpc>
                <a:spcPct val="150000"/>
              </a:lnSpc>
            </a:pPr>
            <a:r>
              <a:rPr lang="en-US" dirty="0" smtClean="0">
                <a:latin typeface="Times New Roman" pitchFamily="18" charset="0"/>
                <a:cs typeface="Times New Roman" pitchFamily="18" charset="0"/>
              </a:rPr>
              <a:t>Protein identification is the process of assigning a name to a protein of interest (POI), based on its amino-acid sequence.</a:t>
            </a:r>
            <a:endParaRPr lang="en-US" dirty="0">
              <a:latin typeface="Times New Roman" pitchFamily="18" charset="0"/>
              <a:cs typeface="Times New Roman"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smtClean="0"/>
              <a:t>Protein catabolism or degradation</a:t>
            </a:r>
            <a:r>
              <a:rPr lang="en-US" dirty="0" smtClean="0"/>
              <a:t> </a:t>
            </a:r>
            <a:endParaRPr lang="en-US" dirty="0"/>
          </a:p>
        </p:txBody>
      </p:sp>
      <p:sp>
        <p:nvSpPr>
          <p:cNvPr id="6" name="Content Placeholder 5"/>
          <p:cNvSpPr>
            <a:spLocks noGrp="1"/>
          </p:cNvSpPr>
          <p:nvPr>
            <p:ph idx="1"/>
          </p:nvPr>
        </p:nvSpPr>
        <p:spPr/>
        <p:txBody>
          <a:bodyPr>
            <a:normAutofit fontScale="92500" lnSpcReduction="10000"/>
          </a:bodyPr>
          <a:lstStyle/>
          <a:p>
            <a:pPr algn="just"/>
            <a:r>
              <a:rPr lang="en-US" b="1" dirty="0" smtClean="0">
                <a:latin typeface="Times New Roman" pitchFamily="18" charset="0"/>
                <a:cs typeface="Times New Roman" pitchFamily="18" charset="0"/>
              </a:rPr>
              <a:t>Protein catabolism or degradation</a:t>
            </a:r>
            <a:r>
              <a:rPr lang="en-US" dirty="0" smtClean="0">
                <a:latin typeface="Times New Roman" pitchFamily="18" charset="0"/>
                <a:cs typeface="Times New Roman" pitchFamily="18" charset="0"/>
              </a:rPr>
              <a:t> is the breakdown of proteins into amino acids and simple derivative compounds.</a:t>
            </a:r>
          </a:p>
          <a:p>
            <a:pPr algn="just"/>
            <a:r>
              <a:rPr lang="en-US" dirty="0" smtClean="0">
                <a:latin typeface="Times New Roman" pitchFamily="18" charset="0"/>
                <a:cs typeface="Times New Roman" pitchFamily="18" charset="0"/>
              </a:rPr>
              <a:t>Protein catabolism, which is the breakdown of macromolecules, is essentially a digestion process. </a:t>
            </a:r>
          </a:p>
          <a:p>
            <a:pPr algn="just"/>
            <a:r>
              <a:rPr lang="en-US" dirty="0" smtClean="0">
                <a:latin typeface="Times New Roman" pitchFamily="18" charset="0"/>
                <a:cs typeface="Times New Roman" pitchFamily="18" charset="0"/>
              </a:rPr>
              <a:t>Protein catabolism is most commonly carried out by non-specific </a:t>
            </a:r>
            <a:r>
              <a:rPr lang="en-US" dirty="0" err="1" smtClean="0">
                <a:latin typeface="Times New Roman" pitchFamily="18" charset="0"/>
                <a:cs typeface="Times New Roman" pitchFamily="18" charset="0"/>
              </a:rPr>
              <a:t>endo</a:t>
            </a:r>
            <a:r>
              <a:rPr lang="en-US" dirty="0" smtClean="0">
                <a:latin typeface="Times New Roman" pitchFamily="18" charset="0"/>
                <a:cs typeface="Times New Roman" pitchFamily="18" charset="0"/>
              </a:rPr>
              <a:t>- and </a:t>
            </a:r>
            <a:r>
              <a:rPr lang="en-US" dirty="0" err="1" smtClean="0">
                <a:latin typeface="Times New Roman" pitchFamily="18" charset="0"/>
                <a:cs typeface="Times New Roman" pitchFamily="18" charset="0"/>
              </a:rPr>
              <a:t>exo</a:t>
            </a:r>
            <a:r>
              <a:rPr lang="en-US" dirty="0" smtClean="0">
                <a:latin typeface="Times New Roman" pitchFamily="18" charset="0"/>
                <a:cs typeface="Times New Roman" pitchFamily="18" charset="0"/>
              </a:rPr>
              <a:t>-proteases. </a:t>
            </a:r>
          </a:p>
          <a:p>
            <a:pPr algn="just"/>
            <a:r>
              <a:rPr lang="en-US" dirty="0" smtClean="0">
                <a:latin typeface="Times New Roman" pitchFamily="18" charset="0"/>
                <a:cs typeface="Times New Roman" pitchFamily="18" charset="0"/>
              </a:rPr>
              <a:t>One example is the subclass of </a:t>
            </a:r>
            <a:r>
              <a:rPr lang="en-US" dirty="0" err="1" smtClean="0">
                <a:latin typeface="Times New Roman" pitchFamily="18" charset="0"/>
                <a:cs typeface="Times New Roman" pitchFamily="18" charset="0"/>
              </a:rPr>
              <a:t>proteolytic</a:t>
            </a:r>
            <a:r>
              <a:rPr lang="en-US" dirty="0" smtClean="0">
                <a:latin typeface="Times New Roman" pitchFamily="18" charset="0"/>
                <a:cs typeface="Times New Roman" pitchFamily="18" charset="0"/>
              </a:rPr>
              <a:t> enzymes called </a:t>
            </a:r>
            <a:r>
              <a:rPr lang="en-US" dirty="0" err="1" smtClean="0">
                <a:latin typeface="Times New Roman" pitchFamily="18" charset="0"/>
                <a:cs typeface="Times New Roman" pitchFamily="18" charset="0"/>
              </a:rPr>
              <a:t>oligopeptidase</a:t>
            </a:r>
            <a:r>
              <a:rPr lang="en-US" dirty="0" smtClean="0">
                <a:latin typeface="Times New Roman" pitchFamily="18" charset="0"/>
                <a:cs typeface="Times New Roman" pitchFamily="18" charset="0"/>
              </a:rPr>
              <a:t>.</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411162"/>
          </a:xfrm>
        </p:spPr>
        <p:txBody>
          <a:bodyPr>
            <a:normAutofit fontScale="90000"/>
          </a:bodyPr>
          <a:lstStyle/>
          <a:p>
            <a:r>
              <a:rPr lang="en-US" dirty="0" smtClean="0"/>
              <a:t>Purpose</a:t>
            </a:r>
            <a:br>
              <a:rPr lang="en-US" dirty="0" smtClean="0"/>
            </a:br>
            <a:endParaRPr lang="en-US" dirty="0"/>
          </a:p>
        </p:txBody>
      </p:sp>
      <p:sp>
        <p:nvSpPr>
          <p:cNvPr id="3" name="Content Placeholder 2"/>
          <p:cNvSpPr>
            <a:spLocks noGrp="1"/>
          </p:cNvSpPr>
          <p:nvPr>
            <p:ph idx="1"/>
          </p:nvPr>
        </p:nvSpPr>
        <p:spPr>
          <a:xfrm>
            <a:off x="533400" y="1066800"/>
            <a:ext cx="8229600" cy="5334000"/>
          </a:xfrm>
        </p:spPr>
        <p:txBody>
          <a:bodyPr>
            <a:normAutofit/>
          </a:bodyPr>
          <a:lstStyle/>
          <a:p>
            <a:pPr algn="just">
              <a:lnSpc>
                <a:spcPct val="150000"/>
              </a:lnSpc>
            </a:pPr>
            <a:r>
              <a:rPr lang="en-US" sz="2000" dirty="0" smtClean="0">
                <a:latin typeface="Times New Roman" pitchFamily="18" charset="0"/>
                <a:cs typeface="Times New Roman" pitchFamily="18" charset="0"/>
              </a:rPr>
              <a:t>The primary reason for protein catabolism is so organisms can convert proteins into a form of energy that they can use or store. </a:t>
            </a:r>
          </a:p>
          <a:p>
            <a:pPr algn="just">
              <a:lnSpc>
                <a:spcPct val="150000"/>
              </a:lnSpc>
            </a:pPr>
            <a:r>
              <a:rPr lang="en-US" sz="2000" dirty="0" smtClean="0">
                <a:latin typeface="Times New Roman" pitchFamily="18" charset="0"/>
                <a:cs typeface="Times New Roman" pitchFamily="18" charset="0"/>
              </a:rPr>
              <a:t>To reuse their proteins, bacteria or microorganisms break down their proteins through protein catabolism into their individual amino acids and are used to form bacterial proteins or oxidized for energy.</a:t>
            </a:r>
          </a:p>
          <a:p>
            <a:pPr algn="just">
              <a:lnSpc>
                <a:spcPct val="150000"/>
              </a:lnSpc>
            </a:pPr>
            <a:r>
              <a:rPr lang="en-US" sz="2000" dirty="0" smtClean="0">
                <a:latin typeface="Times New Roman" pitchFamily="18" charset="0"/>
                <a:cs typeface="Times New Roman" pitchFamily="18" charset="0"/>
              </a:rPr>
              <a:t>The amino acids produced by catabolism may be </a:t>
            </a:r>
            <a:r>
              <a:rPr lang="en-US" sz="2000" dirty="0" smtClean="0">
                <a:latin typeface="Times New Roman" pitchFamily="18" charset="0"/>
                <a:cs typeface="Times New Roman" pitchFamily="18" charset="0"/>
              </a:rPr>
              <a:t>converted </a:t>
            </a:r>
            <a:r>
              <a:rPr lang="en-US" sz="2000" dirty="0" smtClean="0">
                <a:latin typeface="Times New Roman" pitchFamily="18" charset="0"/>
                <a:cs typeface="Times New Roman" pitchFamily="18" charset="0"/>
              </a:rPr>
              <a:t>into different amino acids, or can undergo amino acid catabolism to be converted to other compounds via the Krebs cycle. </a:t>
            </a:r>
          </a:p>
          <a:p>
            <a:pPr algn="just">
              <a:lnSpc>
                <a:spcPct val="150000"/>
              </a:lnSpc>
            </a:pPr>
            <a:r>
              <a:rPr lang="en-US" sz="2000" dirty="0" smtClean="0">
                <a:latin typeface="Times New Roman" pitchFamily="18" charset="0"/>
                <a:cs typeface="Times New Roman" pitchFamily="18" charset="0"/>
              </a:rPr>
              <a:t>The second reason is that for transport of proteins into the cell through the plasma membrane and ultimately for the polymerization into new proteins.</a:t>
            </a:r>
          </a:p>
          <a:p>
            <a:pPr algn="just">
              <a:lnSpc>
                <a:spcPct val="150000"/>
              </a:lnSpc>
            </a:pPr>
            <a:endParaRPr lang="en-US" sz="2000" dirty="0" smtClean="0">
              <a:latin typeface="Times New Roman" pitchFamily="18" charset="0"/>
              <a:cs typeface="Times New Roman" pitchFamily="18" charset="0"/>
            </a:endParaRPr>
          </a:p>
          <a:p>
            <a:pPr algn="just">
              <a:lnSpc>
                <a:spcPct val="150000"/>
              </a:lnSpc>
            </a:pPr>
            <a:endParaRPr lang="en-US" sz="2000" dirty="0">
              <a:latin typeface="Times New Roman" pitchFamily="18" charset="0"/>
              <a:cs typeface="Times New Roman"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371600"/>
            <a:ext cx="8229600" cy="5257800"/>
          </a:xfrm>
        </p:spPr>
        <p:txBody>
          <a:bodyPr>
            <a:normAutofit fontScale="70000" lnSpcReduction="20000"/>
          </a:bodyPr>
          <a:lstStyle/>
          <a:p>
            <a:pPr algn="just">
              <a:lnSpc>
                <a:spcPct val="170000"/>
              </a:lnSpc>
            </a:pPr>
            <a:r>
              <a:rPr lang="en-US" dirty="0" smtClean="0">
                <a:latin typeface="Times New Roman" pitchFamily="18" charset="0"/>
                <a:cs typeface="Times New Roman" pitchFamily="18" charset="0"/>
              </a:rPr>
              <a:t>The proteins are digested in the intestines to produce the amino acids. </a:t>
            </a:r>
          </a:p>
          <a:p>
            <a:pPr algn="just">
              <a:lnSpc>
                <a:spcPct val="170000"/>
              </a:lnSpc>
            </a:pPr>
            <a:r>
              <a:rPr lang="en-US" dirty="0" smtClean="0">
                <a:latin typeface="Times New Roman" pitchFamily="18" charset="0"/>
                <a:cs typeface="Times New Roman" pitchFamily="18" charset="0"/>
              </a:rPr>
              <a:t>The proteins are continuously being broken down and reformed, depending on the current needs that the body has. </a:t>
            </a:r>
          </a:p>
          <a:p>
            <a:pPr algn="just">
              <a:lnSpc>
                <a:spcPct val="170000"/>
              </a:lnSpc>
            </a:pPr>
            <a:r>
              <a:rPr lang="en-US" dirty="0" smtClean="0">
                <a:latin typeface="Times New Roman" pitchFamily="18" charset="0"/>
                <a:cs typeface="Times New Roman" pitchFamily="18" charset="0"/>
              </a:rPr>
              <a:t>Proteins have different half-lives: some have an incredibly short half-life while others have longer ones. </a:t>
            </a:r>
          </a:p>
          <a:p>
            <a:pPr algn="just">
              <a:lnSpc>
                <a:spcPct val="170000"/>
              </a:lnSpc>
            </a:pPr>
            <a:r>
              <a:rPr lang="en-US" dirty="0" smtClean="0">
                <a:latin typeface="Times New Roman" pitchFamily="18" charset="0"/>
                <a:cs typeface="Times New Roman" pitchFamily="18" charset="0"/>
              </a:rPr>
              <a:t>Those with short life-lives are primarily used in metabolic pathways or processes because they help the cell adjust continuously and quickly to the changes that occur due to these processes. </a:t>
            </a:r>
          </a:p>
          <a:p>
            <a:pPr algn="just">
              <a:lnSpc>
                <a:spcPct val="170000"/>
              </a:lnSpc>
            </a:pPr>
            <a:endParaRPr lang="en-US" dirty="0">
              <a:latin typeface="Times New Roman" pitchFamily="18" charset="0"/>
              <a:cs typeface="Times New Roman"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334000"/>
          </a:xfrm>
        </p:spPr>
        <p:txBody>
          <a:bodyPr>
            <a:normAutofit/>
          </a:bodyPr>
          <a:lstStyle/>
          <a:p>
            <a:pPr>
              <a:lnSpc>
                <a:spcPct val="150000"/>
              </a:lnSpc>
            </a:pPr>
            <a:r>
              <a:rPr lang="en-US" sz="2400" dirty="0" smtClean="0">
                <a:latin typeface="Times New Roman" pitchFamily="18" charset="0"/>
                <a:cs typeface="Times New Roman" pitchFamily="18" charset="0"/>
              </a:rPr>
              <a:t>There are some processes to convert amino acids into usable molecules to enter the TCA cycle, such as</a:t>
            </a:r>
          </a:p>
          <a:p>
            <a:pPr>
              <a:lnSpc>
                <a:spcPct val="150000"/>
              </a:lnSpc>
            </a:pPr>
            <a:endParaRPr lang="en-US" sz="2400" dirty="0" smtClean="0">
              <a:latin typeface="Times New Roman" pitchFamily="18" charset="0"/>
              <a:cs typeface="Times New Roman" pitchFamily="18" charset="0"/>
            </a:endParaRPr>
          </a:p>
          <a:p>
            <a:pPr>
              <a:lnSpc>
                <a:spcPct val="150000"/>
              </a:lnSpc>
            </a:pP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Deamination</a:t>
            </a:r>
            <a:r>
              <a:rPr lang="en-US" sz="2400" dirty="0" smtClean="0">
                <a:latin typeface="Times New Roman" pitchFamily="18" charset="0"/>
                <a:cs typeface="Times New Roman" pitchFamily="18" charset="0"/>
              </a:rPr>
              <a:t> (removal of an amino group)</a:t>
            </a:r>
          </a:p>
          <a:p>
            <a:pPr>
              <a:lnSpc>
                <a:spcPct val="150000"/>
              </a:lnSpc>
            </a:pP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Transamination</a:t>
            </a:r>
            <a:r>
              <a:rPr lang="en-US" sz="2400" dirty="0" smtClean="0">
                <a:latin typeface="Times New Roman" pitchFamily="18" charset="0"/>
                <a:cs typeface="Times New Roman" pitchFamily="18" charset="0"/>
              </a:rPr>
              <a:t> (transfer of amino group)</a:t>
            </a:r>
          </a:p>
          <a:p>
            <a:pPr>
              <a:lnSpc>
                <a:spcPct val="150000"/>
              </a:lnSpc>
            </a:pP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Decarboxylation</a:t>
            </a:r>
            <a:r>
              <a:rPr lang="en-US" sz="2400" dirty="0" smtClean="0">
                <a:latin typeface="Times New Roman" pitchFamily="18" charset="0"/>
                <a:cs typeface="Times New Roman" pitchFamily="18" charset="0"/>
              </a:rPr>
              <a:t> (removal of carboxyl group)</a:t>
            </a:r>
          </a:p>
          <a:p>
            <a:pPr>
              <a:lnSpc>
                <a:spcPct val="150000"/>
              </a:lnSpc>
            </a:pPr>
            <a:r>
              <a:rPr lang="en-US" sz="2400" dirty="0" smtClean="0">
                <a:latin typeface="Times New Roman" pitchFamily="18" charset="0"/>
                <a:cs typeface="Times New Roman" pitchFamily="18" charset="0"/>
              </a:rPr>
              <a:t>Dehydrogenation (removal of hydrogen)</a:t>
            </a:r>
            <a:endParaRPr lang="en-US" sz="2400" dirty="0">
              <a:latin typeface="Times New Roman" pitchFamily="18" charset="0"/>
              <a:cs typeface="Times New Roman"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39762"/>
          </a:xfrm>
        </p:spPr>
        <p:txBody>
          <a:bodyPr>
            <a:normAutofit fontScale="90000"/>
          </a:bodyPr>
          <a:lstStyle/>
          <a:p>
            <a:r>
              <a:rPr lang="en-US" dirty="0" smtClean="0"/>
              <a:t>Protein degradation</a:t>
            </a:r>
            <a:br>
              <a:rPr lang="en-US" dirty="0" smtClean="0"/>
            </a:br>
            <a:endParaRPr lang="en-US" dirty="0"/>
          </a:p>
        </p:txBody>
      </p:sp>
      <p:sp>
        <p:nvSpPr>
          <p:cNvPr id="3" name="Content Placeholder 2"/>
          <p:cNvSpPr>
            <a:spLocks noGrp="1"/>
          </p:cNvSpPr>
          <p:nvPr>
            <p:ph idx="1"/>
          </p:nvPr>
        </p:nvSpPr>
        <p:spPr>
          <a:xfrm>
            <a:off x="457200" y="990600"/>
            <a:ext cx="8229600" cy="5135563"/>
          </a:xfrm>
        </p:spPr>
        <p:txBody>
          <a:bodyPr>
            <a:normAutofit fontScale="92500" lnSpcReduction="20000"/>
          </a:bodyPr>
          <a:lstStyle/>
          <a:p>
            <a:pPr algn="just">
              <a:lnSpc>
                <a:spcPct val="150000"/>
              </a:lnSpc>
            </a:pPr>
            <a:r>
              <a:rPr lang="en-US" sz="2400" dirty="0" smtClean="0">
                <a:latin typeface="Times New Roman" pitchFamily="18" charset="0"/>
                <a:cs typeface="Times New Roman" pitchFamily="18" charset="0"/>
              </a:rPr>
              <a:t>This first step to protein catabolism is breaking the protein down into amino acids by cleaving their peptide bonds, also known as proteolysis.</a:t>
            </a:r>
          </a:p>
          <a:p>
            <a:pPr algn="just">
              <a:lnSpc>
                <a:spcPct val="150000"/>
              </a:lnSpc>
            </a:pPr>
            <a:r>
              <a:rPr lang="en-US" sz="2400" dirty="0" smtClean="0">
                <a:latin typeface="Times New Roman" pitchFamily="18" charset="0"/>
                <a:cs typeface="Times New Roman" pitchFamily="18" charset="0"/>
              </a:rPr>
              <a:t> The peptide bonds are broken up by the </a:t>
            </a:r>
            <a:r>
              <a:rPr lang="en-US" sz="2400" dirty="0" err="1" smtClean="0">
                <a:latin typeface="Times New Roman" pitchFamily="18" charset="0"/>
                <a:cs typeface="Times New Roman" pitchFamily="18" charset="0"/>
              </a:rPr>
              <a:t>proteasome</a:t>
            </a:r>
            <a:r>
              <a:rPr lang="en-US" sz="2400" dirty="0" smtClean="0">
                <a:latin typeface="Times New Roman" pitchFamily="18" charset="0"/>
                <a:cs typeface="Times New Roman" pitchFamily="18" charset="0"/>
              </a:rPr>
              <a:t>, which is able to hydrolyze the peptide bonds by using ATP energy. </a:t>
            </a:r>
          </a:p>
          <a:p>
            <a:pPr algn="just">
              <a:lnSpc>
                <a:spcPct val="150000"/>
              </a:lnSpc>
            </a:pPr>
            <a:r>
              <a:rPr lang="en-US" sz="2400" dirty="0" smtClean="0">
                <a:latin typeface="Times New Roman" pitchFamily="18" charset="0"/>
                <a:cs typeface="Times New Roman" pitchFamily="18" charset="0"/>
              </a:rPr>
              <a:t>This process is further helped by the use of enzymes called proteases. </a:t>
            </a:r>
          </a:p>
          <a:p>
            <a:pPr algn="just">
              <a:lnSpc>
                <a:spcPct val="150000"/>
              </a:lnSpc>
            </a:pPr>
            <a:r>
              <a:rPr lang="en-US" sz="2400" dirty="0" smtClean="0">
                <a:latin typeface="Times New Roman" pitchFamily="18" charset="0"/>
                <a:cs typeface="Times New Roman" pitchFamily="18" charset="0"/>
              </a:rPr>
              <a:t>The proteases help cleave off the remaining peptide residues to produce individual amino acids, ready to be converted into usable molecules for either </a:t>
            </a:r>
            <a:r>
              <a:rPr lang="en-US" sz="2400" dirty="0" err="1" smtClean="0">
                <a:latin typeface="Times New Roman" pitchFamily="18" charset="0"/>
                <a:cs typeface="Times New Roman" pitchFamily="18" charset="0"/>
              </a:rPr>
              <a:t>glycolysis</a:t>
            </a:r>
            <a:r>
              <a:rPr lang="en-US" sz="2400" dirty="0" smtClean="0">
                <a:latin typeface="Times New Roman" pitchFamily="18" charset="0"/>
                <a:cs typeface="Times New Roman" pitchFamily="18" charset="0"/>
              </a:rPr>
              <a:t> or the TCA cycle, to produce energy for the organisms, or to be used to create new proteins.</a:t>
            </a:r>
            <a:endParaRPr lang="en-US" sz="2400" dirty="0">
              <a:latin typeface="Times New Roman" pitchFamily="18" charset="0"/>
              <a:cs typeface="Times New Roman"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668963"/>
          </a:xfrm>
        </p:spPr>
        <p:txBody>
          <a:bodyPr>
            <a:normAutofit fontScale="62500" lnSpcReduction="20000"/>
          </a:bodyPr>
          <a:lstStyle/>
          <a:p>
            <a:pPr algn="just">
              <a:lnSpc>
                <a:spcPct val="170000"/>
              </a:lnSpc>
            </a:pPr>
            <a:r>
              <a:rPr lang="en-US" dirty="0" smtClean="0">
                <a:latin typeface="Times New Roman" pitchFamily="18" charset="0"/>
                <a:cs typeface="Times New Roman" pitchFamily="18" charset="0"/>
              </a:rPr>
              <a:t>Different types of proteases help cleave the proteins in different formats. </a:t>
            </a:r>
          </a:p>
          <a:p>
            <a:pPr algn="just">
              <a:lnSpc>
                <a:spcPct val="170000"/>
              </a:lnSpc>
            </a:pPr>
            <a:r>
              <a:rPr lang="en-US" dirty="0" smtClean="0">
                <a:latin typeface="Times New Roman" pitchFamily="18" charset="0"/>
                <a:cs typeface="Times New Roman" pitchFamily="18" charset="0"/>
              </a:rPr>
              <a:t>There are serine, </a:t>
            </a:r>
            <a:r>
              <a:rPr lang="en-US" dirty="0" err="1" smtClean="0">
                <a:latin typeface="Times New Roman" pitchFamily="18" charset="0"/>
                <a:cs typeface="Times New Roman" pitchFamily="18" charset="0"/>
              </a:rPr>
              <a:t>aspartate</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metalloproteases</a:t>
            </a:r>
            <a:r>
              <a:rPr lang="en-US" dirty="0" smtClean="0">
                <a:latin typeface="Times New Roman" pitchFamily="18" charset="0"/>
                <a:cs typeface="Times New Roman" pitchFamily="18" charset="0"/>
              </a:rPr>
              <a:t>, and many other classes. </a:t>
            </a:r>
          </a:p>
          <a:p>
            <a:pPr algn="just">
              <a:lnSpc>
                <a:spcPct val="170000"/>
              </a:lnSpc>
            </a:pPr>
            <a:r>
              <a:rPr lang="en-US" dirty="0" smtClean="0">
                <a:latin typeface="Times New Roman" pitchFamily="18" charset="0"/>
                <a:cs typeface="Times New Roman" pitchFamily="18" charset="0"/>
              </a:rPr>
              <a:t>All use different mechanisms to cleave the peptide bonds to begin protein degradation. </a:t>
            </a:r>
          </a:p>
          <a:p>
            <a:pPr algn="just">
              <a:lnSpc>
                <a:spcPct val="170000"/>
              </a:lnSpc>
            </a:pPr>
            <a:r>
              <a:rPr lang="en-US" dirty="0" smtClean="0">
                <a:latin typeface="Times New Roman" pitchFamily="18" charset="0"/>
                <a:cs typeface="Times New Roman" pitchFamily="18" charset="0"/>
              </a:rPr>
              <a:t>For example, the serine proteases, such as </a:t>
            </a:r>
            <a:r>
              <a:rPr lang="en-US" dirty="0" err="1" smtClean="0">
                <a:latin typeface="Times New Roman" pitchFamily="18" charset="0"/>
                <a:cs typeface="Times New Roman" pitchFamily="18" charset="0"/>
              </a:rPr>
              <a:t>trypsin</a:t>
            </a:r>
            <a:r>
              <a:rPr lang="en-US" dirty="0" smtClean="0">
                <a:latin typeface="Times New Roman" pitchFamily="18" charset="0"/>
                <a:cs typeface="Times New Roman" pitchFamily="18" charset="0"/>
              </a:rPr>
              <a:t>, engage in a attack on the hydroxyl oxygen of the serine on the peptide bond's carbonyl carbon in order to cleave this bond. </a:t>
            </a:r>
          </a:p>
          <a:p>
            <a:pPr algn="just">
              <a:lnSpc>
                <a:spcPct val="170000"/>
              </a:lnSpc>
            </a:pPr>
            <a:r>
              <a:rPr lang="en-US" dirty="0" smtClean="0">
                <a:latin typeface="Times New Roman" pitchFamily="18" charset="0"/>
                <a:cs typeface="Times New Roman" pitchFamily="18" charset="0"/>
              </a:rPr>
              <a:t>On the other hand, for </a:t>
            </a:r>
            <a:r>
              <a:rPr lang="en-US" dirty="0" err="1" smtClean="0">
                <a:latin typeface="Times New Roman" pitchFamily="18" charset="0"/>
                <a:cs typeface="Times New Roman" pitchFamily="18" charset="0"/>
              </a:rPr>
              <a:t>metalloproteases</a:t>
            </a:r>
            <a:r>
              <a:rPr lang="en-US" dirty="0" smtClean="0">
                <a:latin typeface="Times New Roman" pitchFamily="18" charset="0"/>
                <a:cs typeface="Times New Roman" pitchFamily="18" charset="0"/>
              </a:rPr>
              <a:t>, such as zinc proteases, incorporate metals to break the bonds. </a:t>
            </a:r>
          </a:p>
          <a:p>
            <a:pPr algn="just">
              <a:lnSpc>
                <a:spcPct val="170000"/>
              </a:lnSpc>
            </a:pPr>
            <a:r>
              <a:rPr lang="en-US" dirty="0" smtClean="0">
                <a:latin typeface="Times New Roman" pitchFamily="18" charset="0"/>
                <a:cs typeface="Times New Roman" pitchFamily="18" charset="0"/>
              </a:rPr>
              <a:t>With zinc, its active site incorporates the zinc ion, water, and </a:t>
            </a:r>
            <a:r>
              <a:rPr lang="en-US" dirty="0" err="1" smtClean="0">
                <a:latin typeface="Times New Roman" pitchFamily="18" charset="0"/>
                <a:cs typeface="Times New Roman" pitchFamily="18" charset="0"/>
              </a:rPr>
              <a:t>histidines</a:t>
            </a:r>
            <a:r>
              <a:rPr lang="en-US" dirty="0" smtClean="0">
                <a:latin typeface="Times New Roman" pitchFamily="18" charset="0"/>
                <a:cs typeface="Times New Roman" pitchFamily="18" charset="0"/>
              </a:rPr>
              <a:t> (which are </a:t>
            </a:r>
            <a:r>
              <a:rPr lang="en-US" dirty="0" err="1" smtClean="0">
                <a:latin typeface="Times New Roman" pitchFamily="18" charset="0"/>
                <a:cs typeface="Times New Roman" pitchFamily="18" charset="0"/>
              </a:rPr>
              <a:t>ligands</a:t>
            </a:r>
            <a:r>
              <a:rPr lang="en-US" dirty="0" smtClean="0">
                <a:latin typeface="Times New Roman" pitchFamily="18" charset="0"/>
                <a:cs typeface="Times New Roman" pitchFamily="18" charset="0"/>
              </a:rPr>
              <a:t> to the zinc ion). </a:t>
            </a:r>
          </a:p>
          <a:p>
            <a:pPr algn="just">
              <a:lnSpc>
                <a:spcPct val="170000"/>
              </a:lnSpc>
            </a:pPr>
            <a:endParaRPr lang="en-US" dirty="0">
              <a:latin typeface="Times New Roman" pitchFamily="18" charset="0"/>
              <a:cs typeface="Times New Roman" pitchFamily="18"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fontScale="77500" lnSpcReduction="20000"/>
          </a:bodyPr>
          <a:lstStyle/>
          <a:p>
            <a:pPr algn="just">
              <a:lnSpc>
                <a:spcPct val="160000"/>
              </a:lnSpc>
            </a:pPr>
            <a:r>
              <a:rPr lang="en-US" dirty="0" smtClean="0">
                <a:latin typeface="Times New Roman" pitchFamily="18" charset="0"/>
                <a:cs typeface="Times New Roman" pitchFamily="18" charset="0"/>
              </a:rPr>
              <a:t>In certain organisms, such as bacteria, the proteins must undergo proteolysis before the amino acids can be re-polymerized into new proteins because the original proteins cannot pass through the bacterial plasma membrane, as they are too large. </a:t>
            </a:r>
          </a:p>
          <a:p>
            <a:pPr algn="just">
              <a:lnSpc>
                <a:spcPct val="160000"/>
              </a:lnSpc>
            </a:pPr>
            <a:r>
              <a:rPr lang="en-US" dirty="0" smtClean="0">
                <a:latin typeface="Times New Roman" pitchFamily="18" charset="0"/>
                <a:cs typeface="Times New Roman" pitchFamily="18" charset="0"/>
              </a:rPr>
              <a:t>After the proteins are broken down into amino acids through proteolysis, these amino acids will be able to pass through the membranes of bacteria and will once again congregate to form new proteins that the bacteria needs to function. </a:t>
            </a:r>
          </a:p>
          <a:p>
            <a:pPr algn="just">
              <a:lnSpc>
                <a:spcPct val="160000"/>
              </a:lnSpc>
            </a:pPr>
            <a:endParaRPr lang="en-US" dirty="0">
              <a:latin typeface="Times New Roman" pitchFamily="18" charset="0"/>
              <a:cs typeface="Times New Roman"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t>Amino Acid Degradation</a:t>
            </a:r>
            <a:br>
              <a:rPr lang="en-US" dirty="0" smtClean="0"/>
            </a:br>
            <a:endParaRPr lang="en-US" dirty="0"/>
          </a:p>
        </p:txBody>
      </p:sp>
      <p:sp>
        <p:nvSpPr>
          <p:cNvPr id="3" name="Content Placeholder 2"/>
          <p:cNvSpPr>
            <a:spLocks noGrp="1"/>
          </p:cNvSpPr>
          <p:nvPr>
            <p:ph idx="1"/>
          </p:nvPr>
        </p:nvSpPr>
        <p:spPr>
          <a:xfrm>
            <a:off x="457200" y="685800"/>
            <a:ext cx="8229600" cy="6172200"/>
          </a:xfrm>
        </p:spPr>
        <p:txBody>
          <a:bodyPr>
            <a:normAutofit fontScale="85000" lnSpcReduction="10000"/>
          </a:bodyPr>
          <a:lstStyle/>
          <a:p>
            <a:pPr algn="just">
              <a:lnSpc>
                <a:spcPct val="160000"/>
              </a:lnSpc>
            </a:pPr>
            <a:r>
              <a:rPr lang="en-US" sz="2000" dirty="0" smtClean="0">
                <a:latin typeface="Times New Roman" pitchFamily="18" charset="0"/>
                <a:cs typeface="Times New Roman" pitchFamily="18" charset="0"/>
              </a:rPr>
              <a:t>Oxidative </a:t>
            </a:r>
            <a:r>
              <a:rPr lang="en-US" sz="2000" dirty="0" err="1" smtClean="0">
                <a:latin typeface="Times New Roman" pitchFamily="18" charset="0"/>
                <a:cs typeface="Times New Roman" pitchFamily="18" charset="0"/>
              </a:rPr>
              <a:t>deamination</a:t>
            </a:r>
            <a:r>
              <a:rPr lang="en-US" sz="2000" dirty="0" smtClean="0">
                <a:latin typeface="Times New Roman" pitchFamily="18" charset="0"/>
                <a:cs typeface="Times New Roman" pitchFamily="18" charset="0"/>
              </a:rPr>
              <a:t> is the first step to breaking down the amino acids so that they can be converted to sugars. </a:t>
            </a:r>
          </a:p>
          <a:p>
            <a:pPr algn="just">
              <a:lnSpc>
                <a:spcPct val="160000"/>
              </a:lnSpc>
            </a:pPr>
            <a:r>
              <a:rPr lang="en-US" sz="2000" dirty="0" smtClean="0">
                <a:latin typeface="Times New Roman" pitchFamily="18" charset="0"/>
                <a:cs typeface="Times New Roman" pitchFamily="18" charset="0"/>
              </a:rPr>
              <a:t>The process begins by removing the amino group of the amino acids. The amino group becomes ammonium as it is lost and later undergoes the urea cycle to become urea, in the liver. </a:t>
            </a:r>
          </a:p>
          <a:p>
            <a:pPr algn="just">
              <a:lnSpc>
                <a:spcPct val="160000"/>
              </a:lnSpc>
            </a:pPr>
            <a:r>
              <a:rPr lang="en-US" sz="2000" dirty="0" smtClean="0">
                <a:latin typeface="Times New Roman" pitchFamily="18" charset="0"/>
                <a:cs typeface="Times New Roman" pitchFamily="18" charset="0"/>
              </a:rPr>
              <a:t>It is then released into the blood stream, where it is transferred to the kidneys, which will secrete the urea as urine. </a:t>
            </a:r>
          </a:p>
          <a:p>
            <a:pPr algn="just">
              <a:lnSpc>
                <a:spcPct val="160000"/>
              </a:lnSpc>
            </a:pPr>
            <a:r>
              <a:rPr lang="en-US" sz="2000" dirty="0" smtClean="0">
                <a:latin typeface="Times New Roman" pitchFamily="18" charset="0"/>
                <a:cs typeface="Times New Roman" pitchFamily="18" charset="0"/>
              </a:rPr>
              <a:t>The remaining portion of the amino acid becomes oxidized, resulting in an alpha-</a:t>
            </a:r>
            <a:r>
              <a:rPr lang="en-US" sz="2000" dirty="0" err="1" smtClean="0">
                <a:latin typeface="Times New Roman" pitchFamily="18" charset="0"/>
                <a:cs typeface="Times New Roman" pitchFamily="18" charset="0"/>
              </a:rPr>
              <a:t>keto</a:t>
            </a:r>
            <a:r>
              <a:rPr lang="en-US" sz="2000" dirty="0" smtClean="0">
                <a:latin typeface="Times New Roman" pitchFamily="18" charset="0"/>
                <a:cs typeface="Times New Roman" pitchFamily="18" charset="0"/>
              </a:rPr>
              <a:t> acid. </a:t>
            </a:r>
          </a:p>
          <a:p>
            <a:pPr algn="just">
              <a:lnSpc>
                <a:spcPct val="160000"/>
              </a:lnSpc>
            </a:pPr>
            <a:r>
              <a:rPr lang="en-US" sz="2000" dirty="0" smtClean="0">
                <a:latin typeface="Times New Roman" pitchFamily="18" charset="0"/>
                <a:cs typeface="Times New Roman" pitchFamily="18" charset="0"/>
              </a:rPr>
              <a:t>The alpha-</a:t>
            </a:r>
            <a:r>
              <a:rPr lang="en-US" sz="2000" dirty="0" err="1" smtClean="0">
                <a:latin typeface="Times New Roman" pitchFamily="18" charset="0"/>
                <a:cs typeface="Times New Roman" pitchFamily="18" charset="0"/>
              </a:rPr>
              <a:t>keto</a:t>
            </a:r>
            <a:r>
              <a:rPr lang="en-US" sz="2000" dirty="0" smtClean="0">
                <a:latin typeface="Times New Roman" pitchFamily="18" charset="0"/>
                <a:cs typeface="Times New Roman" pitchFamily="18" charset="0"/>
              </a:rPr>
              <a:t> acid will then proceed into the TCA cycle, in order to produce energy. </a:t>
            </a:r>
          </a:p>
          <a:p>
            <a:pPr algn="just">
              <a:lnSpc>
                <a:spcPct val="160000"/>
              </a:lnSpc>
            </a:pPr>
            <a:r>
              <a:rPr lang="en-US" sz="2000" dirty="0" smtClean="0">
                <a:latin typeface="Times New Roman" pitchFamily="18" charset="0"/>
                <a:cs typeface="Times New Roman" pitchFamily="18" charset="0"/>
              </a:rPr>
              <a:t>The acid can also enter </a:t>
            </a:r>
            <a:r>
              <a:rPr lang="en-US" sz="2000" dirty="0" err="1" smtClean="0">
                <a:latin typeface="Times New Roman" pitchFamily="18" charset="0"/>
                <a:cs typeface="Times New Roman" pitchFamily="18" charset="0"/>
              </a:rPr>
              <a:t>glycolysis</a:t>
            </a:r>
            <a:r>
              <a:rPr lang="en-US" sz="2000" dirty="0" smtClean="0">
                <a:latin typeface="Times New Roman" pitchFamily="18" charset="0"/>
                <a:cs typeface="Times New Roman" pitchFamily="18" charset="0"/>
              </a:rPr>
              <a:t>, where it will be eventually converted into </a:t>
            </a:r>
            <a:r>
              <a:rPr lang="en-US" sz="2000" dirty="0" err="1" smtClean="0">
                <a:latin typeface="Times New Roman" pitchFamily="18" charset="0"/>
                <a:cs typeface="Times New Roman" pitchFamily="18" charset="0"/>
              </a:rPr>
              <a:t>pyruvate</a:t>
            </a:r>
            <a:r>
              <a:rPr lang="en-US" sz="2000" dirty="0" smtClean="0">
                <a:latin typeface="Times New Roman" pitchFamily="18" charset="0"/>
                <a:cs typeface="Times New Roman" pitchFamily="18" charset="0"/>
              </a:rPr>
              <a:t>. </a:t>
            </a:r>
          </a:p>
          <a:p>
            <a:pPr algn="just">
              <a:lnSpc>
                <a:spcPct val="160000"/>
              </a:lnSpc>
            </a:pPr>
            <a:r>
              <a:rPr lang="en-US" sz="2000" dirty="0" smtClean="0">
                <a:latin typeface="Times New Roman" pitchFamily="18" charset="0"/>
                <a:cs typeface="Times New Roman" pitchFamily="18" charset="0"/>
              </a:rPr>
              <a:t>The </a:t>
            </a:r>
            <a:r>
              <a:rPr lang="en-US" sz="2000" dirty="0" err="1" smtClean="0">
                <a:latin typeface="Times New Roman" pitchFamily="18" charset="0"/>
                <a:cs typeface="Times New Roman" pitchFamily="18" charset="0"/>
              </a:rPr>
              <a:t>pyruvate</a:t>
            </a:r>
            <a:r>
              <a:rPr lang="en-US" sz="2000" dirty="0" smtClean="0">
                <a:latin typeface="Times New Roman" pitchFamily="18" charset="0"/>
                <a:cs typeface="Times New Roman" pitchFamily="18" charset="0"/>
              </a:rPr>
              <a:t> is then converted into acetyl-</a:t>
            </a:r>
            <a:r>
              <a:rPr lang="en-US" sz="2000" dirty="0" err="1" smtClean="0">
                <a:latin typeface="Times New Roman" pitchFamily="18" charset="0"/>
                <a:cs typeface="Times New Roman" pitchFamily="18" charset="0"/>
              </a:rPr>
              <a:t>CoA</a:t>
            </a:r>
            <a:r>
              <a:rPr lang="en-US" sz="2000" dirty="0" smtClean="0">
                <a:latin typeface="Times New Roman" pitchFamily="18" charset="0"/>
                <a:cs typeface="Times New Roman" pitchFamily="18" charset="0"/>
              </a:rPr>
              <a:t> so that it can enter the TCA cycle and convert the original </a:t>
            </a:r>
            <a:r>
              <a:rPr lang="en-US" sz="2000" dirty="0" err="1" smtClean="0">
                <a:latin typeface="Times New Roman" pitchFamily="18" charset="0"/>
                <a:cs typeface="Times New Roman" pitchFamily="18" charset="0"/>
              </a:rPr>
              <a:t>pyruvate</a:t>
            </a:r>
            <a:r>
              <a:rPr lang="en-US" sz="2000" dirty="0" smtClean="0">
                <a:latin typeface="Times New Roman" pitchFamily="18" charset="0"/>
                <a:cs typeface="Times New Roman" pitchFamily="18" charset="0"/>
              </a:rPr>
              <a:t> molecules into ATP, or usable energy for the organism.</a:t>
            </a:r>
            <a:endParaRPr lang="en-US" sz="2000" dirty="0">
              <a:latin typeface="Times New Roman" pitchFamily="18" charset="0"/>
              <a:cs typeface="Times New Roman"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943600"/>
          </a:xfrm>
        </p:spPr>
        <p:txBody>
          <a:bodyPr>
            <a:normAutofit fontScale="70000" lnSpcReduction="20000"/>
          </a:bodyPr>
          <a:lstStyle/>
          <a:p>
            <a:pPr algn="just">
              <a:lnSpc>
                <a:spcPct val="170000"/>
              </a:lnSpc>
            </a:pPr>
            <a:r>
              <a:rPr lang="en-US" dirty="0" err="1" smtClean="0">
                <a:latin typeface="Times New Roman" pitchFamily="18" charset="0"/>
                <a:cs typeface="Times New Roman" pitchFamily="18" charset="0"/>
              </a:rPr>
              <a:t>Transamination</a:t>
            </a:r>
            <a:r>
              <a:rPr lang="en-US" dirty="0" smtClean="0">
                <a:latin typeface="Times New Roman" pitchFamily="18" charset="0"/>
                <a:cs typeface="Times New Roman" pitchFamily="18" charset="0"/>
              </a:rPr>
              <a:t> leads to the same end result as </a:t>
            </a:r>
            <a:r>
              <a:rPr lang="en-US" dirty="0" err="1" smtClean="0">
                <a:latin typeface="Times New Roman" pitchFamily="18" charset="0"/>
                <a:cs typeface="Times New Roman" pitchFamily="18" charset="0"/>
              </a:rPr>
              <a:t>deamination</a:t>
            </a:r>
            <a:r>
              <a:rPr lang="en-US" dirty="0" smtClean="0">
                <a:latin typeface="Times New Roman" pitchFamily="18" charset="0"/>
                <a:cs typeface="Times New Roman" pitchFamily="18" charset="0"/>
              </a:rPr>
              <a:t>: the remaining acid will undergo either </a:t>
            </a:r>
            <a:r>
              <a:rPr lang="en-US" dirty="0" err="1" smtClean="0">
                <a:latin typeface="Times New Roman" pitchFamily="18" charset="0"/>
                <a:cs typeface="Times New Roman" pitchFamily="18" charset="0"/>
              </a:rPr>
              <a:t>glycolysis</a:t>
            </a:r>
            <a:r>
              <a:rPr lang="en-US" dirty="0" smtClean="0">
                <a:latin typeface="Times New Roman" pitchFamily="18" charset="0"/>
                <a:cs typeface="Times New Roman" pitchFamily="18" charset="0"/>
              </a:rPr>
              <a:t> or the TCA cycle to produce energy that the organism's body will use for various purposes. </a:t>
            </a:r>
          </a:p>
          <a:p>
            <a:pPr algn="just">
              <a:lnSpc>
                <a:spcPct val="170000"/>
              </a:lnSpc>
            </a:pPr>
            <a:r>
              <a:rPr lang="en-US" dirty="0" smtClean="0">
                <a:latin typeface="Times New Roman" pitchFamily="18" charset="0"/>
                <a:cs typeface="Times New Roman" pitchFamily="18" charset="0"/>
              </a:rPr>
              <a:t>This process transfers the amino group instead of losing the amino group to be converted into ammonium. </a:t>
            </a:r>
          </a:p>
          <a:p>
            <a:pPr algn="just">
              <a:lnSpc>
                <a:spcPct val="170000"/>
              </a:lnSpc>
            </a:pPr>
            <a:r>
              <a:rPr lang="en-US" dirty="0" smtClean="0">
                <a:latin typeface="Times New Roman" pitchFamily="18" charset="0"/>
                <a:cs typeface="Times New Roman" pitchFamily="18" charset="0"/>
              </a:rPr>
              <a:t>Eventually</a:t>
            </a:r>
            <a:r>
              <a:rPr lang="en-US" dirty="0" smtClean="0">
                <a:latin typeface="Times New Roman" pitchFamily="18" charset="0"/>
                <a:cs typeface="Times New Roman" pitchFamily="18" charset="0"/>
              </a:rPr>
              <a:t>, this product will also proceed into oxidative </a:t>
            </a:r>
            <a:r>
              <a:rPr lang="en-US" dirty="0" err="1" smtClean="0">
                <a:latin typeface="Times New Roman" pitchFamily="18" charset="0"/>
                <a:cs typeface="Times New Roman" pitchFamily="18" charset="0"/>
              </a:rPr>
              <a:t>deamination</a:t>
            </a:r>
            <a:r>
              <a:rPr lang="en-US" dirty="0" smtClean="0">
                <a:latin typeface="Times New Roman" pitchFamily="18" charset="0"/>
                <a:cs typeface="Times New Roman" pitchFamily="18" charset="0"/>
              </a:rPr>
              <a:t> to once again produce </a:t>
            </a:r>
            <a:r>
              <a:rPr lang="en-US" dirty="0" smtClean="0">
                <a:latin typeface="Times New Roman" pitchFamily="18" charset="0"/>
                <a:cs typeface="Times New Roman" pitchFamily="18" charset="0"/>
              </a:rPr>
              <a:t>alpha-</a:t>
            </a:r>
            <a:r>
              <a:rPr lang="en-US" dirty="0" err="1" smtClean="0">
                <a:latin typeface="Times New Roman" pitchFamily="18" charset="0"/>
                <a:cs typeface="Times New Roman" pitchFamily="18" charset="0"/>
              </a:rPr>
              <a:t>ketoglutarate</a:t>
            </a:r>
            <a:r>
              <a:rPr lang="en-US" dirty="0" smtClean="0">
                <a:latin typeface="Times New Roman" pitchFamily="18" charset="0"/>
                <a:cs typeface="Times New Roman" pitchFamily="18" charset="0"/>
              </a:rPr>
              <a:t>, an </a:t>
            </a:r>
            <a:r>
              <a:rPr lang="en-US" dirty="0" smtClean="0">
                <a:latin typeface="Times New Roman" pitchFamily="18" charset="0"/>
                <a:cs typeface="Times New Roman" pitchFamily="18" charset="0"/>
              </a:rPr>
              <a:t>alpha-</a:t>
            </a:r>
            <a:r>
              <a:rPr lang="en-US" dirty="0" err="1" smtClean="0">
                <a:latin typeface="Times New Roman" pitchFamily="18" charset="0"/>
                <a:cs typeface="Times New Roman" pitchFamily="18" charset="0"/>
              </a:rPr>
              <a:t>keto</a:t>
            </a:r>
            <a:r>
              <a:rPr lang="en-US" dirty="0" smtClean="0">
                <a:latin typeface="Times New Roman" pitchFamily="18" charset="0"/>
                <a:cs typeface="Times New Roman" pitchFamily="18" charset="0"/>
              </a:rPr>
              <a:t> acid that will undergo the TCA cycle, and ammonium, which will eventually undergo the urea cycle. </a:t>
            </a:r>
          </a:p>
          <a:p>
            <a:pPr algn="just">
              <a:lnSpc>
                <a:spcPct val="170000"/>
              </a:lnSpc>
            </a:pPr>
            <a:endParaRPr lang="en-US" dirty="0">
              <a:latin typeface="Times New Roman" pitchFamily="18" charset="0"/>
              <a:cs typeface="Times New Roman" pitchFamily="18"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1" descr="https://upload.wikimedia.org/wikipedia/commons/thumb/1/16/Amino_acid_catabolism_revised.png/327px-Amino_acid_catabolism_revised.png"/>
          <p:cNvPicPr>
            <a:picLocks noChangeAspect="1" noChangeArrowheads="1"/>
          </p:cNvPicPr>
          <p:nvPr/>
        </p:nvPicPr>
        <p:blipFill>
          <a:blip r:embed="rId2"/>
          <a:srcRect/>
          <a:stretch>
            <a:fillRect/>
          </a:stretch>
        </p:blipFill>
        <p:spPr bwMode="auto">
          <a:xfrm>
            <a:off x="990600" y="914400"/>
            <a:ext cx="7010400" cy="518160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791200"/>
          </a:xfrm>
        </p:spPr>
        <p:txBody>
          <a:bodyPr>
            <a:normAutofit fontScale="62500" lnSpcReduction="20000"/>
          </a:bodyPr>
          <a:lstStyle/>
          <a:p>
            <a:pPr algn="just">
              <a:lnSpc>
                <a:spcPct val="170000"/>
              </a:lnSpc>
            </a:pPr>
            <a:r>
              <a:rPr lang="en-US" dirty="0" smtClean="0">
                <a:latin typeface="Times New Roman" pitchFamily="18" charset="0"/>
                <a:cs typeface="Times New Roman" pitchFamily="18" charset="0"/>
              </a:rPr>
              <a:t>The two major direct methods of protein sequencing are </a:t>
            </a:r>
          </a:p>
          <a:p>
            <a:pPr algn="just">
              <a:lnSpc>
                <a:spcPct val="170000"/>
              </a:lnSpc>
            </a:pPr>
            <a:r>
              <a:rPr lang="en-US" b="1" dirty="0" smtClean="0">
                <a:latin typeface="Times New Roman" pitchFamily="18" charset="0"/>
                <a:cs typeface="Times New Roman" pitchFamily="18" charset="0"/>
              </a:rPr>
              <a:t>Mass spectrometry </a:t>
            </a:r>
          </a:p>
          <a:p>
            <a:pPr algn="just">
              <a:lnSpc>
                <a:spcPct val="170000"/>
              </a:lnSpc>
            </a:pPr>
            <a:r>
              <a:rPr lang="en-US" b="1" dirty="0" err="1" smtClean="0">
                <a:latin typeface="Times New Roman" pitchFamily="18" charset="0"/>
                <a:cs typeface="Times New Roman" pitchFamily="18" charset="0"/>
              </a:rPr>
              <a:t>Edman</a:t>
            </a:r>
            <a:r>
              <a:rPr lang="en-US" b="1" dirty="0" smtClean="0">
                <a:latin typeface="Times New Roman" pitchFamily="18" charset="0"/>
                <a:cs typeface="Times New Roman" pitchFamily="18" charset="0"/>
              </a:rPr>
              <a:t> degradation using a protein </a:t>
            </a:r>
            <a:r>
              <a:rPr lang="en-US" b="1" dirty="0" err="1" smtClean="0">
                <a:latin typeface="Times New Roman" pitchFamily="18" charset="0"/>
                <a:cs typeface="Times New Roman" pitchFamily="18" charset="0"/>
              </a:rPr>
              <a:t>sequenator</a:t>
            </a:r>
            <a:r>
              <a:rPr lang="en-US" b="1" dirty="0" smtClean="0">
                <a:latin typeface="Times New Roman" pitchFamily="18" charset="0"/>
                <a:cs typeface="Times New Roman" pitchFamily="18" charset="0"/>
              </a:rPr>
              <a:t> (sequencer).</a:t>
            </a:r>
          </a:p>
          <a:p>
            <a:pPr algn="just">
              <a:lnSpc>
                <a:spcPct val="170000"/>
              </a:lnSpc>
            </a:pPr>
            <a:r>
              <a:rPr lang="en-US" dirty="0" smtClean="0">
                <a:latin typeface="Times New Roman" pitchFamily="18" charset="0"/>
                <a:cs typeface="Times New Roman" pitchFamily="18" charset="0"/>
              </a:rPr>
              <a:t>Mass spectrometry methods are now the most widely used for protein sequencing and identification.</a:t>
            </a:r>
          </a:p>
          <a:p>
            <a:pPr algn="just">
              <a:lnSpc>
                <a:spcPct val="170000"/>
              </a:lnSpc>
            </a:pPr>
            <a:r>
              <a:rPr lang="en-US" dirty="0" err="1" smtClean="0">
                <a:latin typeface="Times New Roman" pitchFamily="18" charset="0"/>
                <a:cs typeface="Times New Roman" pitchFamily="18" charset="0"/>
              </a:rPr>
              <a:t>Edman</a:t>
            </a:r>
            <a:r>
              <a:rPr lang="en-US" dirty="0" smtClean="0">
                <a:latin typeface="Times New Roman" pitchFamily="18" charset="0"/>
                <a:cs typeface="Times New Roman" pitchFamily="18" charset="0"/>
              </a:rPr>
              <a:t> degradation remains a valuable tool for characterizing a protein's </a:t>
            </a:r>
            <a:r>
              <a:rPr lang="en-US" i="1" dirty="0" smtClean="0">
                <a:latin typeface="Times New Roman" pitchFamily="18" charset="0"/>
                <a:cs typeface="Times New Roman" pitchFamily="18" charset="0"/>
              </a:rPr>
              <a:t>N</a:t>
            </a:r>
            <a:r>
              <a:rPr lang="en-US" dirty="0" smtClean="0">
                <a:latin typeface="Times New Roman" pitchFamily="18" charset="0"/>
                <a:cs typeface="Times New Roman" pitchFamily="18" charset="0"/>
              </a:rPr>
              <a:t>-terminus.</a:t>
            </a:r>
          </a:p>
          <a:p>
            <a:pPr>
              <a:lnSpc>
                <a:spcPct val="170000"/>
              </a:lnSpc>
            </a:pPr>
            <a:r>
              <a:rPr lang="en-US" dirty="0" smtClean="0">
                <a:latin typeface="Times New Roman" pitchFamily="18" charset="0"/>
                <a:cs typeface="Times New Roman" pitchFamily="18" charset="0"/>
              </a:rPr>
              <a:t>First step of any type of protein sequencing is the </a:t>
            </a:r>
            <a:r>
              <a:rPr lang="en-US" dirty="0" smtClean="0">
                <a:latin typeface="Times New Roman" pitchFamily="18" charset="0"/>
                <a:cs typeface="Times New Roman" pitchFamily="18" charset="0"/>
              </a:rPr>
              <a:t>isolation </a:t>
            </a:r>
            <a:r>
              <a:rPr lang="en-US" dirty="0" smtClean="0">
                <a:latin typeface="Times New Roman" pitchFamily="18" charset="0"/>
                <a:cs typeface="Times New Roman" pitchFamily="18" charset="0"/>
              </a:rPr>
              <a:t>or purification of protein by </a:t>
            </a:r>
          </a:p>
          <a:p>
            <a:pPr>
              <a:lnSpc>
                <a:spcPct val="170000"/>
              </a:lnSpc>
            </a:pPr>
            <a:r>
              <a:rPr lang="en-US" dirty="0" smtClean="0">
                <a:latin typeface="Times New Roman" pitchFamily="18" charset="0"/>
                <a:cs typeface="Times New Roman" pitchFamily="18" charset="0"/>
              </a:rPr>
              <a:t>1-SDS-PAGE (sodium </a:t>
            </a:r>
            <a:r>
              <a:rPr lang="en-US" dirty="0" err="1" smtClean="0">
                <a:latin typeface="Times New Roman" pitchFamily="18" charset="0"/>
                <a:cs typeface="Times New Roman" pitchFamily="18" charset="0"/>
              </a:rPr>
              <a:t>dodecyl</a:t>
            </a:r>
            <a:r>
              <a:rPr lang="en-US" dirty="0" smtClean="0">
                <a:latin typeface="Times New Roman" pitchFamily="18" charset="0"/>
                <a:cs typeface="Times New Roman" pitchFamily="18" charset="0"/>
              </a:rPr>
              <a:t> sulfate-poly acryl amide gel)</a:t>
            </a:r>
          </a:p>
          <a:p>
            <a:pPr>
              <a:lnSpc>
                <a:spcPct val="170000"/>
              </a:lnSpc>
            </a:pPr>
            <a:r>
              <a:rPr lang="en-US" dirty="0" smtClean="0">
                <a:latin typeface="Times New Roman" pitchFamily="18" charset="0"/>
                <a:cs typeface="Times New Roman" pitchFamily="18" charset="0"/>
              </a:rPr>
              <a:t>2-Two dimensional gels</a:t>
            </a:r>
          </a:p>
          <a:p>
            <a:pPr algn="just">
              <a:lnSpc>
                <a:spcPct val="170000"/>
              </a:lnSpc>
            </a:pPr>
            <a:endParaRPr lang="en-US" dirty="0">
              <a:latin typeface="Times New Roman" pitchFamily="18" charset="0"/>
              <a:cs typeface="Times New Roman" pitchFamily="18"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639762"/>
          </a:xfrm>
        </p:spPr>
        <p:txBody>
          <a:bodyPr>
            <a:normAutofit fontScale="90000"/>
          </a:bodyPr>
          <a:lstStyle/>
          <a:p>
            <a:r>
              <a:rPr lang="en-US" dirty="0" smtClean="0"/>
              <a:t>Factors Determining Overall Rate</a:t>
            </a:r>
            <a:br>
              <a:rPr lang="en-US" dirty="0" smtClean="0"/>
            </a:br>
            <a:endParaRPr lang="en-US" dirty="0"/>
          </a:p>
        </p:txBody>
      </p:sp>
      <p:sp>
        <p:nvSpPr>
          <p:cNvPr id="3" name="Content Placeholder 2"/>
          <p:cNvSpPr>
            <a:spLocks noGrp="1"/>
          </p:cNvSpPr>
          <p:nvPr>
            <p:ph idx="1"/>
          </p:nvPr>
        </p:nvSpPr>
        <p:spPr>
          <a:xfrm>
            <a:off x="457200" y="838200"/>
            <a:ext cx="8229600" cy="5715000"/>
          </a:xfrm>
        </p:spPr>
        <p:txBody>
          <a:bodyPr>
            <a:normAutofit fontScale="70000" lnSpcReduction="20000"/>
          </a:bodyPr>
          <a:lstStyle/>
          <a:p>
            <a:pPr algn="just">
              <a:lnSpc>
                <a:spcPct val="170000"/>
              </a:lnSpc>
            </a:pPr>
            <a:r>
              <a:rPr lang="en-US" dirty="0" smtClean="0">
                <a:latin typeface="Times New Roman" pitchFamily="18" charset="0"/>
                <a:cs typeface="Times New Roman" pitchFamily="18" charset="0"/>
              </a:rPr>
              <a:t>Some key factors that determine overall rate include protein half-life, pH, and temperature.</a:t>
            </a:r>
          </a:p>
          <a:p>
            <a:pPr algn="just">
              <a:lnSpc>
                <a:spcPct val="170000"/>
              </a:lnSpc>
            </a:pPr>
            <a:r>
              <a:rPr lang="en-US" dirty="0" smtClean="0">
                <a:latin typeface="Times New Roman" pitchFamily="18" charset="0"/>
                <a:cs typeface="Times New Roman" pitchFamily="18" charset="0"/>
              </a:rPr>
              <a:t>Protein half-life helps determine the overall rate as this designates the first step in protein catabolism. </a:t>
            </a:r>
          </a:p>
          <a:p>
            <a:pPr algn="just">
              <a:lnSpc>
                <a:spcPct val="170000"/>
              </a:lnSpc>
            </a:pPr>
            <a:r>
              <a:rPr lang="en-US" dirty="0" smtClean="0">
                <a:latin typeface="Times New Roman" pitchFamily="18" charset="0"/>
                <a:cs typeface="Times New Roman" pitchFamily="18" charset="0"/>
              </a:rPr>
              <a:t>Depending on whether this step is short or long will influence the rest of the metabolic process. </a:t>
            </a:r>
          </a:p>
          <a:p>
            <a:pPr algn="just">
              <a:lnSpc>
                <a:spcPct val="170000"/>
              </a:lnSpc>
            </a:pPr>
            <a:r>
              <a:rPr lang="en-US" dirty="0" smtClean="0">
                <a:latin typeface="Times New Roman" pitchFamily="18" charset="0"/>
                <a:cs typeface="Times New Roman" pitchFamily="18" charset="0"/>
              </a:rPr>
              <a:t>One key component in determining the protein half-life is based on the N-end rule. </a:t>
            </a:r>
          </a:p>
          <a:p>
            <a:pPr algn="just">
              <a:lnSpc>
                <a:spcPct val="170000"/>
              </a:lnSpc>
            </a:pPr>
            <a:r>
              <a:rPr lang="en-US" dirty="0" smtClean="0">
                <a:latin typeface="Times New Roman" pitchFamily="18" charset="0"/>
                <a:cs typeface="Times New Roman" pitchFamily="18" charset="0"/>
              </a:rPr>
              <a:t>This states that the amino acid present at the N-terminus of a protein helps determine the protein's half-life. </a:t>
            </a:r>
          </a:p>
          <a:p>
            <a:pPr algn="just">
              <a:lnSpc>
                <a:spcPct val="170000"/>
              </a:lnSpc>
            </a:pPr>
            <a:endParaRPr lang="en-US" dirty="0">
              <a:latin typeface="Times New Roman" pitchFamily="18" charset="0"/>
              <a:cs typeface="Times New Roman" pitchFamily="18"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486400"/>
          </a:xfrm>
        </p:spPr>
        <p:txBody>
          <a:bodyPr>
            <a:normAutofit fontScale="77500" lnSpcReduction="20000"/>
          </a:bodyPr>
          <a:lstStyle/>
          <a:p>
            <a:pPr algn="just">
              <a:lnSpc>
                <a:spcPct val="160000"/>
              </a:lnSpc>
            </a:pPr>
            <a:r>
              <a:rPr lang="en-US" dirty="0" smtClean="0">
                <a:latin typeface="Times New Roman" pitchFamily="18" charset="0"/>
                <a:cs typeface="Times New Roman" pitchFamily="18" charset="0"/>
              </a:rPr>
              <a:t>Changes in the pH and temperature of the molecular environment can also help determine the overall rate. </a:t>
            </a:r>
          </a:p>
          <a:p>
            <a:pPr algn="just">
              <a:lnSpc>
                <a:spcPct val="160000"/>
              </a:lnSpc>
            </a:pPr>
            <a:r>
              <a:rPr lang="en-US" dirty="0" smtClean="0">
                <a:latin typeface="Times New Roman" pitchFamily="18" charset="0"/>
                <a:cs typeface="Times New Roman" pitchFamily="18" charset="0"/>
              </a:rPr>
              <a:t>The process that cleaves the protein's peptide bonds, proteolysis, is sensitive to changes in pH and temperature. </a:t>
            </a:r>
          </a:p>
          <a:p>
            <a:pPr algn="just">
              <a:lnSpc>
                <a:spcPct val="160000"/>
              </a:lnSpc>
            </a:pPr>
            <a:r>
              <a:rPr lang="en-US" dirty="0" smtClean="0">
                <a:latin typeface="Times New Roman" pitchFamily="18" charset="0"/>
                <a:cs typeface="Times New Roman" pitchFamily="18" charset="0"/>
              </a:rPr>
              <a:t>In low pH and high temperatures, proteolysis can begin even without an enzyme. </a:t>
            </a:r>
          </a:p>
          <a:p>
            <a:pPr algn="just">
              <a:lnSpc>
                <a:spcPct val="160000"/>
              </a:lnSpc>
            </a:pPr>
            <a:r>
              <a:rPr lang="en-US" dirty="0" smtClean="0">
                <a:latin typeface="Times New Roman" pitchFamily="18" charset="0"/>
                <a:cs typeface="Times New Roman" pitchFamily="18" charset="0"/>
              </a:rPr>
              <a:t>This would help speed up the overall rate since it yields the same results as adding an enzyme but without necessitating enzyme use.</a:t>
            </a:r>
          </a:p>
          <a:p>
            <a:pPr algn="just">
              <a:lnSpc>
                <a:spcPct val="160000"/>
              </a:lnSpc>
            </a:pP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a:bodyPr>
          <a:lstStyle/>
          <a:p>
            <a:r>
              <a:rPr lang="en-US" sz="2800" b="1" dirty="0" smtClean="0"/>
              <a:t>Hydrolysis, separation and quantitation of Amino Acid</a:t>
            </a:r>
            <a:endParaRPr lang="en-US" sz="2800" dirty="0"/>
          </a:p>
        </p:txBody>
      </p:sp>
      <p:sp>
        <p:nvSpPr>
          <p:cNvPr id="3" name="Content Placeholder 2"/>
          <p:cNvSpPr>
            <a:spLocks noGrp="1"/>
          </p:cNvSpPr>
          <p:nvPr>
            <p:ph idx="1"/>
          </p:nvPr>
        </p:nvSpPr>
        <p:spPr>
          <a:xfrm>
            <a:off x="457200" y="1066800"/>
            <a:ext cx="8229600" cy="5410200"/>
          </a:xfrm>
        </p:spPr>
        <p:txBody>
          <a:bodyPr>
            <a:normAutofit fontScale="85000" lnSpcReduction="20000"/>
          </a:bodyPr>
          <a:lstStyle/>
          <a:p>
            <a:pPr algn="just">
              <a:lnSpc>
                <a:spcPct val="150000"/>
              </a:lnSpc>
            </a:pPr>
            <a:r>
              <a:rPr lang="en-US" sz="2000" dirty="0" smtClean="0">
                <a:latin typeface="Times New Roman" pitchFamily="18" charset="0"/>
                <a:cs typeface="Times New Roman" pitchFamily="18" charset="0"/>
              </a:rPr>
              <a:t>The number of each type of amino acid in a protein molecule can be determined by amino acid analysis. </a:t>
            </a:r>
          </a:p>
          <a:p>
            <a:pPr algn="just">
              <a:lnSpc>
                <a:spcPct val="150000"/>
              </a:lnSpc>
            </a:pPr>
            <a:r>
              <a:rPr lang="en-US" sz="2000" dirty="0" smtClean="0">
                <a:latin typeface="Times New Roman" pitchFamily="18" charset="0"/>
                <a:cs typeface="Times New Roman" pitchFamily="18" charset="0"/>
              </a:rPr>
              <a:t>The purified protein sample is hydrolyzed by heating in 6 M </a:t>
            </a:r>
            <a:r>
              <a:rPr lang="en-US" sz="2000" dirty="0" err="1" smtClean="0">
                <a:latin typeface="Times New Roman" pitchFamily="18" charset="0"/>
                <a:cs typeface="Times New Roman" pitchFamily="18" charset="0"/>
              </a:rPr>
              <a:t>HCl</a:t>
            </a:r>
            <a:r>
              <a:rPr lang="en-US" sz="2000" dirty="0" smtClean="0">
                <a:latin typeface="Times New Roman" pitchFamily="18" charset="0"/>
                <a:cs typeface="Times New Roman" pitchFamily="18" charset="0"/>
              </a:rPr>
              <a:t> at 110°C for 24 h in an evacuated sealed tube. </a:t>
            </a:r>
          </a:p>
          <a:p>
            <a:pPr algn="just">
              <a:lnSpc>
                <a:spcPct val="150000"/>
              </a:lnSpc>
            </a:pPr>
            <a:r>
              <a:rPr lang="en-US" sz="2000" dirty="0" smtClean="0">
                <a:latin typeface="Times New Roman" pitchFamily="18" charset="0"/>
                <a:cs typeface="Times New Roman" pitchFamily="18" charset="0"/>
              </a:rPr>
              <a:t>The resulting mixture is called </a:t>
            </a:r>
            <a:r>
              <a:rPr lang="en-US" sz="2000" dirty="0" err="1" smtClean="0">
                <a:latin typeface="Times New Roman" pitchFamily="18" charset="0"/>
                <a:cs typeface="Times New Roman" pitchFamily="18" charset="0"/>
              </a:rPr>
              <a:t>hydrolysate</a:t>
            </a:r>
            <a:r>
              <a:rPr lang="en-US" sz="2000" dirty="0" smtClean="0">
                <a:latin typeface="Times New Roman" pitchFamily="18" charset="0"/>
                <a:cs typeface="Times New Roman" pitchFamily="18" charset="0"/>
              </a:rPr>
              <a:t> containing amino acids. </a:t>
            </a:r>
          </a:p>
          <a:p>
            <a:pPr algn="just">
              <a:lnSpc>
                <a:spcPct val="150000"/>
              </a:lnSpc>
            </a:pPr>
            <a:r>
              <a:rPr lang="en-US" sz="2000" dirty="0" smtClean="0">
                <a:latin typeface="Times New Roman" pitchFamily="18" charset="0"/>
                <a:cs typeface="Times New Roman" pitchFamily="18" charset="0"/>
              </a:rPr>
              <a:t>The </a:t>
            </a:r>
            <a:r>
              <a:rPr lang="en-US" sz="2000" dirty="0" err="1" smtClean="0">
                <a:latin typeface="Times New Roman" pitchFamily="18" charset="0"/>
                <a:cs typeface="Times New Roman" pitchFamily="18" charset="0"/>
              </a:rPr>
              <a:t>hydrolysate</a:t>
            </a:r>
            <a:r>
              <a:rPr lang="en-US" sz="2000" dirty="0" smtClean="0">
                <a:latin typeface="Times New Roman" pitchFamily="18" charset="0"/>
                <a:cs typeface="Times New Roman" pitchFamily="18" charset="0"/>
              </a:rPr>
              <a:t> is subjected to ion exchange chromatography using a column of </a:t>
            </a:r>
            <a:r>
              <a:rPr lang="en-US" sz="2000" dirty="0" err="1" smtClean="0">
                <a:latin typeface="Times New Roman" pitchFamily="18" charset="0"/>
                <a:cs typeface="Times New Roman" pitchFamily="18" charset="0"/>
              </a:rPr>
              <a:t>sulphonated</a:t>
            </a:r>
            <a:r>
              <a:rPr lang="en-US" sz="2000" dirty="0" smtClean="0">
                <a:latin typeface="Times New Roman" pitchFamily="18" charset="0"/>
                <a:cs typeface="Times New Roman" pitchFamily="18" charset="0"/>
              </a:rPr>
              <a:t> polystyrene to isolate individual amino acids. </a:t>
            </a:r>
          </a:p>
          <a:p>
            <a:pPr algn="just">
              <a:lnSpc>
                <a:spcPct val="150000"/>
              </a:lnSpc>
            </a:pPr>
            <a:r>
              <a:rPr lang="en-US" sz="2000" dirty="0" smtClean="0">
                <a:latin typeface="Times New Roman" pitchFamily="18" charset="0"/>
                <a:cs typeface="Times New Roman" pitchFamily="18" charset="0"/>
              </a:rPr>
              <a:t>The isolated amino acids are then identified and quantified with the help of </a:t>
            </a:r>
            <a:r>
              <a:rPr lang="en-US" sz="2000" dirty="0" err="1" smtClean="0">
                <a:latin typeface="Times New Roman" pitchFamily="18" charset="0"/>
                <a:cs typeface="Times New Roman" pitchFamily="18" charset="0"/>
              </a:rPr>
              <a:t>ninhydrin</a:t>
            </a:r>
            <a:r>
              <a:rPr lang="en-US" sz="2000" dirty="0" smtClean="0">
                <a:latin typeface="Times New Roman" pitchFamily="18" charset="0"/>
                <a:cs typeface="Times New Roman" pitchFamily="18" charset="0"/>
              </a:rPr>
              <a:t> reaction. </a:t>
            </a:r>
          </a:p>
          <a:p>
            <a:pPr algn="just">
              <a:lnSpc>
                <a:spcPct val="150000"/>
              </a:lnSpc>
            </a:pPr>
            <a:r>
              <a:rPr lang="en-US" sz="2000" dirty="0" smtClean="0">
                <a:latin typeface="Times New Roman" pitchFamily="18" charset="0"/>
                <a:cs typeface="Times New Roman" pitchFamily="18" charset="0"/>
              </a:rPr>
              <a:t>Since the </a:t>
            </a:r>
            <a:r>
              <a:rPr lang="en-US" sz="2000" dirty="0" err="1" smtClean="0">
                <a:latin typeface="Times New Roman" pitchFamily="18" charset="0"/>
                <a:cs typeface="Times New Roman" pitchFamily="18" charset="0"/>
              </a:rPr>
              <a:t>hydrolysate</a:t>
            </a:r>
            <a:r>
              <a:rPr lang="en-US" sz="2000" dirty="0" smtClean="0">
                <a:latin typeface="Times New Roman" pitchFamily="18" charset="0"/>
                <a:cs typeface="Times New Roman" pitchFamily="18" charset="0"/>
              </a:rPr>
              <a:t> contains—amino acids, they produce blue colour, except </a:t>
            </a:r>
            <a:r>
              <a:rPr lang="en-US" sz="2000" dirty="0" err="1" smtClean="0">
                <a:latin typeface="Times New Roman" pitchFamily="18" charset="0"/>
                <a:cs typeface="Times New Roman" pitchFamily="18" charset="0"/>
              </a:rPr>
              <a:t>proline</a:t>
            </a:r>
            <a:r>
              <a:rPr lang="en-US" sz="2000" dirty="0" smtClean="0">
                <a:latin typeface="Times New Roman" pitchFamily="18" charset="0"/>
                <a:cs typeface="Times New Roman" pitchFamily="18" charset="0"/>
              </a:rPr>
              <a:t> which is an </a:t>
            </a:r>
            <a:r>
              <a:rPr lang="en-US" sz="2000" dirty="0" err="1" smtClean="0">
                <a:latin typeface="Times New Roman" pitchFamily="18" charset="0"/>
                <a:cs typeface="Times New Roman" pitchFamily="18" charset="0"/>
              </a:rPr>
              <a:t>imino</a:t>
            </a:r>
            <a:r>
              <a:rPr lang="en-US" sz="2000" dirty="0" smtClean="0">
                <a:latin typeface="Times New Roman" pitchFamily="18" charset="0"/>
                <a:cs typeface="Times New Roman" pitchFamily="18" charset="0"/>
              </a:rPr>
              <a:t> acid and produces yellow colour. </a:t>
            </a:r>
          </a:p>
          <a:p>
            <a:pPr algn="just">
              <a:lnSpc>
                <a:spcPct val="150000"/>
              </a:lnSpc>
            </a:pPr>
            <a:r>
              <a:rPr lang="en-US" sz="2000" dirty="0" smtClean="0">
                <a:latin typeface="Times New Roman" pitchFamily="18" charset="0"/>
                <a:cs typeface="Times New Roman" pitchFamily="18" charset="0"/>
              </a:rPr>
              <a:t>The amount of each amino acid in an unknown sample can be determined by absorbance (optical density) and comparing with that of known amount of standard sample of amino acid.</a:t>
            </a:r>
            <a:endParaRPr lang="en-US" sz="2000" dirty="0">
              <a:latin typeface="Times New Roman" pitchFamily="18" charset="0"/>
              <a:cs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dirty="0" err="1" smtClean="0"/>
              <a:t>Edman</a:t>
            </a:r>
            <a:r>
              <a:rPr lang="en-US" dirty="0" smtClean="0"/>
              <a:t> degradation</a:t>
            </a:r>
            <a:endParaRPr lang="en-US" dirty="0"/>
          </a:p>
        </p:txBody>
      </p:sp>
      <p:sp>
        <p:nvSpPr>
          <p:cNvPr id="3" name="Content Placeholder 2"/>
          <p:cNvSpPr>
            <a:spLocks noGrp="1"/>
          </p:cNvSpPr>
          <p:nvPr>
            <p:ph idx="1"/>
          </p:nvPr>
        </p:nvSpPr>
        <p:spPr>
          <a:xfrm>
            <a:off x="457200" y="914400"/>
            <a:ext cx="8229600" cy="5791200"/>
          </a:xfrm>
        </p:spPr>
        <p:txBody>
          <a:bodyPr>
            <a:normAutofit fontScale="92500" lnSpcReduction="20000"/>
          </a:bodyPr>
          <a:lstStyle/>
          <a:p>
            <a:pPr algn="just">
              <a:lnSpc>
                <a:spcPct val="150000"/>
              </a:lnSpc>
            </a:pPr>
            <a:r>
              <a:rPr lang="en-US" sz="2000" dirty="0" err="1" smtClean="0">
                <a:latin typeface="Times New Roman" pitchFamily="18" charset="0"/>
                <a:cs typeface="Times New Roman" pitchFamily="18" charset="0"/>
              </a:rPr>
              <a:t>Pehr</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Edman</a:t>
            </a:r>
            <a:r>
              <a:rPr lang="en-US" sz="2000" dirty="0" smtClean="0">
                <a:latin typeface="Times New Roman" pitchFamily="18" charset="0"/>
                <a:cs typeface="Times New Roman" pitchFamily="18" charset="0"/>
              </a:rPr>
              <a:t> developed a process which is now used in </a:t>
            </a:r>
            <a:r>
              <a:rPr lang="en-US" sz="2000" dirty="0" err="1" smtClean="0">
                <a:latin typeface="Times New Roman" pitchFamily="18" charset="0"/>
                <a:cs typeface="Times New Roman" pitchFamily="18" charset="0"/>
              </a:rPr>
              <a:t>Edman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Sequenators</a:t>
            </a:r>
            <a:r>
              <a:rPr lang="en-US" sz="2000" dirty="0" smtClean="0">
                <a:latin typeface="Times New Roman" pitchFamily="18" charset="0"/>
                <a:cs typeface="Times New Roman" pitchFamily="18" charset="0"/>
              </a:rPr>
              <a:t>, used for protein sequencing. </a:t>
            </a:r>
          </a:p>
          <a:p>
            <a:pPr algn="just">
              <a:lnSpc>
                <a:spcPct val="150000"/>
              </a:lnSpc>
            </a:pPr>
            <a:r>
              <a:rPr lang="en-US" sz="2000" dirty="0" smtClean="0">
                <a:latin typeface="Times New Roman" pitchFamily="18" charset="0"/>
                <a:cs typeface="Times New Roman" pitchFamily="18" charset="0"/>
              </a:rPr>
              <a:t>It can determine the first 10 or more residues using only a few </a:t>
            </a:r>
            <a:r>
              <a:rPr lang="en-US" sz="2000" dirty="0" err="1" smtClean="0">
                <a:latin typeface="Times New Roman" pitchFamily="18" charset="0"/>
                <a:cs typeface="Times New Roman" pitchFamily="18" charset="0"/>
              </a:rPr>
              <a:t>picomoles</a:t>
            </a:r>
            <a:r>
              <a:rPr lang="en-US" sz="2000" dirty="0" smtClean="0">
                <a:latin typeface="Times New Roman" pitchFamily="18" charset="0"/>
                <a:cs typeface="Times New Roman" pitchFamily="18" charset="0"/>
              </a:rPr>
              <a:t> of protein when 50-60 residues are available. </a:t>
            </a:r>
          </a:p>
          <a:p>
            <a:pPr algn="just">
              <a:lnSpc>
                <a:spcPct val="150000"/>
              </a:lnSpc>
            </a:pPr>
            <a:r>
              <a:rPr lang="en-US" sz="2000" dirty="0" smtClean="0">
                <a:latin typeface="Times New Roman" pitchFamily="18" charset="0"/>
                <a:cs typeface="Times New Roman" pitchFamily="18" charset="0"/>
              </a:rPr>
              <a:t>However, the necessary condition in this method is that the protein must have a free amino terminal. </a:t>
            </a:r>
          </a:p>
          <a:p>
            <a:pPr algn="just">
              <a:lnSpc>
                <a:spcPct val="150000"/>
              </a:lnSpc>
            </a:pPr>
            <a:r>
              <a:rPr lang="en-US" sz="2000" dirty="0" smtClean="0">
                <a:latin typeface="Times New Roman" pitchFamily="18" charset="0"/>
                <a:cs typeface="Times New Roman" pitchFamily="18" charset="0"/>
              </a:rPr>
              <a:t>The N-terminal residue is </a:t>
            </a:r>
            <a:r>
              <a:rPr lang="en-US" sz="2000" dirty="0" err="1" smtClean="0">
                <a:latin typeface="Times New Roman" pitchFamily="18" charset="0"/>
                <a:cs typeface="Times New Roman" pitchFamily="18" charset="0"/>
              </a:rPr>
              <a:t>labelled</a:t>
            </a:r>
            <a:r>
              <a:rPr lang="en-US" sz="2000" dirty="0" smtClean="0">
                <a:latin typeface="Times New Roman" pitchFamily="18" charset="0"/>
                <a:cs typeface="Times New Roman" pitchFamily="18" charset="0"/>
              </a:rPr>
              <a:t> with phenyl </a:t>
            </a:r>
            <a:r>
              <a:rPr lang="en-US" sz="2000" dirty="0" err="1" smtClean="0">
                <a:latin typeface="Times New Roman" pitchFamily="18" charset="0"/>
                <a:cs typeface="Times New Roman" pitchFamily="18" charset="0"/>
              </a:rPr>
              <a:t>isothiocyanate</a:t>
            </a:r>
            <a:r>
              <a:rPr lang="en-US" sz="2000" dirty="0" smtClean="0">
                <a:latin typeface="Times New Roman" pitchFamily="18" charset="0"/>
                <a:cs typeface="Times New Roman" pitchFamily="18" charset="0"/>
              </a:rPr>
              <a:t> and then it is cleaved from the rest of the peptide without breaking peptide bonds. </a:t>
            </a:r>
          </a:p>
          <a:p>
            <a:pPr algn="just">
              <a:lnSpc>
                <a:spcPct val="150000"/>
              </a:lnSpc>
            </a:pPr>
            <a:r>
              <a:rPr lang="en-US" sz="2000" dirty="0" smtClean="0">
                <a:latin typeface="Times New Roman" pitchFamily="18" charset="0"/>
                <a:cs typeface="Times New Roman" pitchFamily="18" charset="0"/>
              </a:rPr>
              <a:t>In </a:t>
            </a:r>
            <a:r>
              <a:rPr lang="en-US" sz="2000" dirty="0" err="1" smtClean="0">
                <a:latin typeface="Times New Roman" pitchFamily="18" charset="0"/>
                <a:cs typeface="Times New Roman" pitchFamily="18" charset="0"/>
              </a:rPr>
              <a:t>Edman’s</a:t>
            </a:r>
            <a:r>
              <a:rPr lang="en-US" sz="2000" dirty="0" smtClean="0">
                <a:latin typeface="Times New Roman" pitchFamily="18" charset="0"/>
                <a:cs typeface="Times New Roman" pitchFamily="18" charset="0"/>
              </a:rPr>
              <a:t> degradation, one residue at a time is sequentially removed from the N-terminal end and identified. </a:t>
            </a:r>
          </a:p>
          <a:p>
            <a:pPr algn="just">
              <a:lnSpc>
                <a:spcPct val="150000"/>
              </a:lnSpc>
            </a:pPr>
            <a:r>
              <a:rPr lang="en-US" sz="2000" dirty="0" smtClean="0">
                <a:latin typeface="Times New Roman" pitchFamily="18" charset="0"/>
                <a:cs typeface="Times New Roman" pitchFamily="18" charset="0"/>
              </a:rPr>
              <a:t>The amino terminal group is un-charged and therefore it reacts with phenyl </a:t>
            </a:r>
            <a:r>
              <a:rPr lang="en-US" sz="2000" dirty="0" err="1" smtClean="0">
                <a:latin typeface="Times New Roman" pitchFamily="18" charset="0"/>
                <a:cs typeface="Times New Roman" pitchFamily="18" charset="0"/>
              </a:rPr>
              <a:t>isothiocyanate</a:t>
            </a:r>
            <a:r>
              <a:rPr lang="en-US" sz="2000" dirty="0" smtClean="0">
                <a:latin typeface="Times New Roman" pitchFamily="18" charset="0"/>
                <a:cs typeface="Times New Roman" pitchFamily="18" charset="0"/>
              </a:rPr>
              <a:t> to form a </a:t>
            </a:r>
            <a:r>
              <a:rPr lang="en-US" sz="2000" dirty="0" err="1" smtClean="0">
                <a:latin typeface="Times New Roman" pitchFamily="18" charset="0"/>
                <a:cs typeface="Times New Roman" pitchFamily="18" charset="0"/>
              </a:rPr>
              <a:t>phenylthiocarbamoyl</a:t>
            </a:r>
            <a:r>
              <a:rPr lang="en-US" sz="2000" dirty="0" smtClean="0">
                <a:latin typeface="Times New Roman" pitchFamily="18" charset="0"/>
                <a:cs typeface="Times New Roman" pitchFamily="18" charset="0"/>
              </a:rPr>
              <a:t> derivative. </a:t>
            </a:r>
          </a:p>
          <a:p>
            <a:pPr algn="just">
              <a:lnSpc>
                <a:spcPct val="150000"/>
              </a:lnSpc>
            </a:pPr>
            <a:r>
              <a:rPr lang="en-US" sz="2000" dirty="0" smtClean="0">
                <a:latin typeface="Times New Roman" pitchFamily="18" charset="0"/>
                <a:cs typeface="Times New Roman" pitchFamily="18" charset="0"/>
              </a:rPr>
              <a:t>It is then released from rest of the protein in the form of a cyclic compound, called </a:t>
            </a:r>
            <a:r>
              <a:rPr lang="en-US" sz="2000" dirty="0" err="1" smtClean="0">
                <a:latin typeface="Times New Roman" pitchFamily="18" charset="0"/>
                <a:cs typeface="Times New Roman" pitchFamily="18" charset="0"/>
              </a:rPr>
              <a:t>phenylthiohydantoin</a:t>
            </a:r>
            <a:r>
              <a:rPr lang="en-US" sz="2000" dirty="0" smtClean="0">
                <a:latin typeface="Times New Roman" pitchFamily="18" charset="0"/>
                <a:cs typeface="Times New Roman" pitchFamily="18" charset="0"/>
              </a:rPr>
              <a:t> amino acid in mild acidic conditions.</a:t>
            </a:r>
            <a:endParaRPr lang="en-US" sz="2000" dirty="0">
              <a:latin typeface="Times New Roman" pitchFamily="18" charset="0"/>
              <a:cs typeface="Times New Roma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cstate="print">
            <a:extLst>
              <a:ext uri="{28A0092B-C50C-407E-A947-70E740481C1C}">
                <a14:useLocalDpi xmlns:lc="http://schemas.openxmlformats.org/drawingml/2006/lockedCanvas" xmlns:pic="http://schemas.openxmlformats.org/drawingml/2006/picture" xmlns:a14="http://schemas.microsoft.com/office/drawing/2010/main" xmlns="" xmlns:w="http://schemas.openxmlformats.org/wordprocessingml/2006/main" xmlns:w10="urn:schemas-microsoft-com:office:word" xmlns:v="urn:schemas-microsoft-com:vml" xmlns:o="urn:schemas-microsoft-com:office:office" xmlns:wne="http://schemas.microsoft.com/office/word/2006/wordml" xmlns:wp="http://schemas.openxmlformats.org/drawingml/2006/wordprocessingDrawing" xmlns:m="http://schemas.openxmlformats.org/officeDocument/2006/math" xmlns:ve="http://schemas.openxmlformats.org/markup-compatibility/2006" val="0"/>
              </a:ext>
            </a:extLst>
          </a:blip>
          <a:srcRect/>
          <a:stretch>
            <a:fillRect/>
          </a:stretch>
        </p:blipFill>
        <p:spPr bwMode="auto">
          <a:xfrm>
            <a:off x="609600" y="914400"/>
            <a:ext cx="8001000" cy="5181600"/>
          </a:xfrm>
          <a:prstGeom prst="rect">
            <a:avLst/>
          </a:prstGeom>
          <a:noFill/>
          <a:ln>
            <a:noFill/>
          </a:ln>
          <a:extLst>
            <a:ext uri="{909E8E84-426E-40DD-AFC4-6F175D3DCCD1}">
              <a14:hiddenFill xmlns:lc="http://schemas.openxmlformats.org/drawingml/2006/lockedCanvas" xmlns:pic="http://schemas.openxmlformats.org/drawingml/2006/picture" xmlns:a14="http://schemas.microsoft.com/office/drawing/2010/main" xmlns="" xmlns:w="http://schemas.openxmlformats.org/wordprocessingml/2006/main" xmlns:w10="urn:schemas-microsoft-com:office:word" xmlns:v="urn:schemas-microsoft-com:vml" xmlns:o="urn:schemas-microsoft-com:office:office" xmlns:wne="http://schemas.microsoft.com/office/word/2006/wordml" xmlns:wp="http://schemas.openxmlformats.org/drawingml/2006/wordprocessingDrawing" xmlns:m="http://schemas.openxmlformats.org/officeDocument/2006/math" xmlns:ve="http://schemas.openxmlformats.org/markup-compatibility/2006">
                <a:solidFill>
                  <a:srgbClr val="FFFFFF"/>
                </a:solidFill>
              </a14:hiddenFill>
            </a:ext>
            <a:ext uri="{91240B29-F687-4F45-9708-019B960494DF}">
              <a14:hiddenLine xmlns:lc="http://schemas.openxmlformats.org/drawingml/2006/lockedCanvas" xmlns:pic="http://schemas.openxmlformats.org/drawingml/2006/picture" xmlns:a14="http://schemas.microsoft.com/office/drawing/2010/main" xmlns="" xmlns:w="http://schemas.openxmlformats.org/wordprocessingml/2006/main" xmlns:w10="urn:schemas-microsoft-com:office:word" xmlns:v="urn:schemas-microsoft-com:vml" xmlns:o="urn:schemas-microsoft-com:office:office" xmlns:wne="http://schemas.microsoft.com/office/word/2006/wordml" xmlns:wp="http://schemas.openxmlformats.org/drawingml/2006/wordprocessingDrawing" xmlns:m="http://schemas.openxmlformats.org/officeDocument/2006/math" xmlns:ve="http://schemas.openxmlformats.org/markup-compatibility/2006"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pPr algn="just">
              <a:lnSpc>
                <a:spcPct val="150000"/>
              </a:lnSpc>
            </a:pPr>
            <a:r>
              <a:rPr lang="en-US" sz="2000" dirty="0" smtClean="0">
                <a:latin typeface="Times New Roman" pitchFamily="18" charset="0"/>
                <a:cs typeface="Times New Roman" pitchFamily="18" charset="0"/>
              </a:rPr>
              <a:t>However, the remaining protein molecule remains intact with a free amino terminal for another cycle of phenyl </a:t>
            </a:r>
            <a:r>
              <a:rPr lang="en-US" sz="2000" dirty="0" err="1" smtClean="0">
                <a:latin typeface="Times New Roman" pitchFamily="18" charset="0"/>
                <a:cs typeface="Times New Roman" pitchFamily="18" charset="0"/>
              </a:rPr>
              <a:t>isothiocyanate</a:t>
            </a:r>
            <a:r>
              <a:rPr lang="en-US" sz="2000" dirty="0" smtClean="0">
                <a:latin typeface="Times New Roman" pitchFamily="18" charset="0"/>
                <a:cs typeface="Times New Roman" pitchFamily="18" charset="0"/>
              </a:rPr>
              <a:t> reaction. </a:t>
            </a:r>
          </a:p>
          <a:p>
            <a:pPr algn="just">
              <a:lnSpc>
                <a:spcPct val="150000"/>
              </a:lnSpc>
            </a:pPr>
            <a:r>
              <a:rPr lang="en-US" sz="2000" dirty="0" smtClean="0">
                <a:latin typeface="Times New Roman" pitchFamily="18" charset="0"/>
                <a:cs typeface="Times New Roman" pitchFamily="18" charset="0"/>
              </a:rPr>
              <a:t>The cyclic </a:t>
            </a:r>
            <a:r>
              <a:rPr lang="en-US" sz="2000" dirty="0" err="1" smtClean="0">
                <a:latin typeface="Times New Roman" pitchFamily="18" charset="0"/>
                <a:cs typeface="Times New Roman" pitchFamily="18" charset="0"/>
              </a:rPr>
              <a:t>phenylthiohydantoin</a:t>
            </a:r>
            <a:r>
              <a:rPr lang="en-US" sz="2000" dirty="0" smtClean="0">
                <a:latin typeface="Times New Roman" pitchFamily="18" charset="0"/>
                <a:cs typeface="Times New Roman" pitchFamily="18" charset="0"/>
              </a:rPr>
              <a:t> derivative of amino acid can be identified by high pressure liquid chromatography. </a:t>
            </a:r>
          </a:p>
          <a:p>
            <a:pPr algn="just">
              <a:lnSpc>
                <a:spcPct val="150000"/>
              </a:lnSpc>
            </a:pPr>
            <a:r>
              <a:rPr lang="en-US" sz="2000" dirty="0" smtClean="0">
                <a:latin typeface="Times New Roman" pitchFamily="18" charset="0"/>
                <a:cs typeface="Times New Roman" pitchFamily="18" charset="0"/>
              </a:rPr>
              <a:t>In this way, each amino acid can be identified one by one, requiring lot of time. Now the sequencing technique has been automated. </a:t>
            </a:r>
          </a:p>
          <a:p>
            <a:pPr algn="just">
              <a:lnSpc>
                <a:spcPct val="150000"/>
              </a:lnSpc>
            </a:pPr>
            <a:r>
              <a:rPr lang="en-US" sz="2000" dirty="0" smtClean="0">
                <a:latin typeface="Times New Roman" pitchFamily="18" charset="0"/>
                <a:cs typeface="Times New Roman" pitchFamily="18" charset="0"/>
              </a:rPr>
              <a:t>The problem arises when the protein molecule consists of higher number of amino acids, say a few hundred or more. </a:t>
            </a:r>
          </a:p>
          <a:p>
            <a:pPr algn="just">
              <a:lnSpc>
                <a:spcPct val="150000"/>
              </a:lnSpc>
            </a:pPr>
            <a:r>
              <a:rPr lang="en-US" sz="2000" dirty="0" smtClean="0">
                <a:latin typeface="Times New Roman" pitchFamily="18" charset="0"/>
                <a:cs typeface="Times New Roman" pitchFamily="18" charset="0"/>
              </a:rPr>
              <a:t>In order to sequence a larger protein, the initial step is to break it into smaller fragments to carry on </a:t>
            </a:r>
            <a:r>
              <a:rPr lang="en-US" sz="2000" dirty="0" err="1" smtClean="0">
                <a:latin typeface="Times New Roman" pitchFamily="18" charset="0"/>
                <a:cs typeface="Times New Roman" pitchFamily="18" charset="0"/>
              </a:rPr>
              <a:t>Edman</a:t>
            </a:r>
            <a:r>
              <a:rPr lang="en-US" sz="2000" dirty="0" smtClean="0">
                <a:latin typeface="Times New Roman" pitchFamily="18" charset="0"/>
                <a:cs typeface="Times New Roman" pitchFamily="18" charset="0"/>
              </a:rPr>
              <a:t> degradation. </a:t>
            </a:r>
          </a:p>
          <a:p>
            <a:pPr algn="just">
              <a:lnSpc>
                <a:spcPct val="150000"/>
              </a:lnSpc>
            </a:pPr>
            <a:endParaRPr lang="en-US" sz="2000" dirty="0">
              <a:latin typeface="Times New Roman" pitchFamily="18" charset="0"/>
              <a:cs typeface="Times New Roman"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Fragmentation of Amino Acids </a:t>
            </a:r>
            <a:r>
              <a:rPr lang="en-US" dirty="0" smtClean="0"/>
              <a:t/>
            </a:r>
            <a:br>
              <a:rPr lang="en-US" dirty="0" smtClean="0"/>
            </a:br>
            <a:endParaRPr lang="en-US" dirty="0"/>
          </a:p>
        </p:txBody>
      </p:sp>
      <p:sp>
        <p:nvSpPr>
          <p:cNvPr id="3" name="Content Placeholder 2"/>
          <p:cNvSpPr>
            <a:spLocks noGrp="1"/>
          </p:cNvSpPr>
          <p:nvPr>
            <p:ph idx="1"/>
          </p:nvPr>
        </p:nvSpPr>
        <p:spPr>
          <a:xfrm>
            <a:off x="457200" y="990600"/>
            <a:ext cx="8229600" cy="5486400"/>
          </a:xfrm>
        </p:spPr>
        <p:txBody>
          <a:bodyPr>
            <a:normAutofit fontScale="62500" lnSpcReduction="20000"/>
          </a:bodyPr>
          <a:lstStyle/>
          <a:p>
            <a:pPr algn="just">
              <a:lnSpc>
                <a:spcPct val="170000"/>
              </a:lnSpc>
            </a:pPr>
            <a:r>
              <a:rPr lang="en-US" dirty="0" smtClean="0">
                <a:latin typeface="Times New Roman" pitchFamily="18" charset="0"/>
                <a:cs typeface="Times New Roman" pitchFamily="18" charset="0"/>
              </a:rPr>
              <a:t>To obtain smaller fragments of 20–100 residues, the first step is to digest protein molecule with </a:t>
            </a:r>
            <a:r>
              <a:rPr lang="en-US" dirty="0" err="1" smtClean="0">
                <a:latin typeface="Times New Roman" pitchFamily="18" charset="0"/>
                <a:cs typeface="Times New Roman" pitchFamily="18" charset="0"/>
              </a:rPr>
              <a:t>endopeptidases</a:t>
            </a:r>
            <a:r>
              <a:rPr lang="en-US" dirty="0" smtClean="0">
                <a:latin typeface="Times New Roman" pitchFamily="18" charset="0"/>
                <a:cs typeface="Times New Roman" pitchFamily="18" charset="0"/>
              </a:rPr>
              <a:t> having specific cleavage property. </a:t>
            </a:r>
          </a:p>
          <a:p>
            <a:pPr algn="just">
              <a:lnSpc>
                <a:spcPct val="170000"/>
              </a:lnSpc>
            </a:pPr>
            <a:r>
              <a:rPr lang="en-US" dirty="0" smtClean="0">
                <a:latin typeface="Times New Roman" pitchFamily="18" charset="0"/>
                <a:cs typeface="Times New Roman" pitchFamily="18" charset="0"/>
              </a:rPr>
              <a:t>The enzyme </a:t>
            </a:r>
            <a:r>
              <a:rPr lang="en-US" dirty="0" err="1" smtClean="0">
                <a:latin typeface="Times New Roman" pitchFamily="18" charset="0"/>
                <a:cs typeface="Times New Roman" pitchFamily="18" charset="0"/>
              </a:rPr>
              <a:t>trypsin</a:t>
            </a:r>
            <a:r>
              <a:rPr lang="en-US" dirty="0" smtClean="0">
                <a:latin typeface="Times New Roman" pitchFamily="18" charset="0"/>
                <a:cs typeface="Times New Roman" pitchFamily="18" charset="0"/>
              </a:rPr>
              <a:t> is highly specific for positively charged residues and it cleaves on the C-terminal side of </a:t>
            </a:r>
            <a:r>
              <a:rPr lang="en-US" dirty="0" err="1" smtClean="0">
                <a:latin typeface="Times New Roman" pitchFamily="18" charset="0"/>
                <a:cs typeface="Times New Roman" pitchFamily="18" charset="0"/>
              </a:rPr>
              <a:t>arginine</a:t>
            </a:r>
            <a:r>
              <a:rPr lang="en-US" dirty="0" smtClean="0">
                <a:latin typeface="Times New Roman" pitchFamily="18" charset="0"/>
                <a:cs typeface="Times New Roman" pitchFamily="18" charset="0"/>
              </a:rPr>
              <a:t> and lysine. </a:t>
            </a:r>
          </a:p>
          <a:p>
            <a:pPr algn="just">
              <a:lnSpc>
                <a:spcPct val="170000"/>
              </a:lnSpc>
            </a:pPr>
            <a:r>
              <a:rPr lang="en-US" dirty="0" smtClean="0">
                <a:latin typeface="Times New Roman" pitchFamily="18" charset="0"/>
                <a:cs typeface="Times New Roman" pitchFamily="18" charset="0"/>
              </a:rPr>
              <a:t>Similarly, </a:t>
            </a:r>
            <a:r>
              <a:rPr lang="en-US" dirty="0" err="1" smtClean="0">
                <a:latin typeface="Times New Roman" pitchFamily="18" charset="0"/>
                <a:cs typeface="Times New Roman" pitchFamily="18" charset="0"/>
              </a:rPr>
              <a:t>chymotrypsin</a:t>
            </a:r>
            <a:r>
              <a:rPr lang="en-US" dirty="0" smtClean="0">
                <a:latin typeface="Times New Roman" pitchFamily="18" charset="0"/>
                <a:cs typeface="Times New Roman" pitchFamily="18" charset="0"/>
              </a:rPr>
              <a:t> cleaves the peptide chain where C-terminal is contributed by aromatic amino acids phenylalanine, tryptophan and tyrosine. </a:t>
            </a:r>
          </a:p>
          <a:p>
            <a:pPr algn="just">
              <a:lnSpc>
                <a:spcPct val="170000"/>
              </a:lnSpc>
            </a:pPr>
            <a:r>
              <a:rPr lang="en-US" dirty="0" smtClean="0">
                <a:latin typeface="Times New Roman" pitchFamily="18" charset="0"/>
                <a:cs typeface="Times New Roman" pitchFamily="18" charset="0"/>
              </a:rPr>
              <a:t>Pepsin cleaves peptide bonds where N-terminal is donated by tryptophan, tyrosine, phenylalanine, </a:t>
            </a:r>
            <a:r>
              <a:rPr lang="en-US" dirty="0" err="1" smtClean="0">
                <a:latin typeface="Times New Roman" pitchFamily="18" charset="0"/>
                <a:cs typeface="Times New Roman" pitchFamily="18" charset="0"/>
              </a:rPr>
              <a:t>leucine</a:t>
            </a:r>
            <a:r>
              <a:rPr lang="en-US" dirty="0" smtClean="0">
                <a:latin typeface="Times New Roman" pitchFamily="18" charset="0"/>
                <a:cs typeface="Times New Roman" pitchFamily="18" charset="0"/>
              </a:rPr>
              <a:t>, aspartic acid and </a:t>
            </a:r>
            <a:r>
              <a:rPr lang="en-US" dirty="0" err="1" smtClean="0">
                <a:latin typeface="Times New Roman" pitchFamily="18" charset="0"/>
                <a:cs typeface="Times New Roman" pitchFamily="18" charset="0"/>
              </a:rPr>
              <a:t>glutamic</a:t>
            </a:r>
            <a:r>
              <a:rPr lang="en-US" dirty="0" smtClean="0">
                <a:latin typeface="Times New Roman" pitchFamily="18" charset="0"/>
                <a:cs typeface="Times New Roman" pitchFamily="18" charset="0"/>
              </a:rPr>
              <a:t> acid. </a:t>
            </a:r>
          </a:p>
          <a:p>
            <a:pPr algn="just">
              <a:lnSpc>
                <a:spcPct val="170000"/>
              </a:lnSpc>
            </a:pPr>
            <a:r>
              <a:rPr lang="en-US" dirty="0" smtClean="0">
                <a:latin typeface="Times New Roman" pitchFamily="18" charset="0"/>
                <a:cs typeface="Times New Roman" pitchFamily="18" charset="0"/>
              </a:rPr>
              <a:t>These peptide fragments obtained by enzymatic cleavage are separated by ion-exchange chromatography and then sequenced by </a:t>
            </a:r>
            <a:r>
              <a:rPr lang="en-US" dirty="0" err="1" smtClean="0">
                <a:latin typeface="Times New Roman" pitchFamily="18" charset="0"/>
                <a:cs typeface="Times New Roman" pitchFamily="18" charset="0"/>
              </a:rPr>
              <a:t>Edman</a:t>
            </a:r>
            <a:r>
              <a:rPr lang="en-US" dirty="0" smtClean="0">
                <a:latin typeface="Times New Roman" pitchFamily="18" charset="0"/>
                <a:cs typeface="Times New Roman" pitchFamily="18" charset="0"/>
              </a:rPr>
              <a:t> degradation. </a:t>
            </a:r>
          </a:p>
          <a:p>
            <a:pPr algn="just">
              <a:lnSpc>
                <a:spcPct val="170000"/>
              </a:lnSpc>
            </a:pPr>
            <a:endParaRPr lang="en-US" dirty="0">
              <a:latin typeface="Times New Roman" pitchFamily="18" charset="0"/>
              <a:cs typeface="Times New Roman"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248400"/>
          </a:xfrm>
        </p:spPr>
        <p:txBody>
          <a:bodyPr>
            <a:normAutofit lnSpcReduction="10000"/>
          </a:bodyPr>
          <a:lstStyle/>
          <a:p>
            <a:pPr algn="just">
              <a:lnSpc>
                <a:spcPct val="150000"/>
              </a:lnSpc>
            </a:pPr>
            <a:r>
              <a:rPr lang="en-US" sz="1800" dirty="0" smtClean="0">
                <a:latin typeface="Times New Roman" pitchFamily="18" charset="0"/>
                <a:cs typeface="Times New Roman" pitchFamily="18" charset="0"/>
              </a:rPr>
              <a:t>Another method of partial hydrolysis of protein molecule is by </a:t>
            </a:r>
            <a:r>
              <a:rPr lang="en-US" sz="1800" dirty="0" err="1" smtClean="0">
                <a:latin typeface="Times New Roman" pitchFamily="18" charset="0"/>
                <a:cs typeface="Times New Roman" pitchFamily="18" charset="0"/>
              </a:rPr>
              <a:t>exopeptidases</a:t>
            </a:r>
            <a:r>
              <a:rPr lang="en-US" sz="1800" dirty="0" smtClean="0">
                <a:latin typeface="Times New Roman" pitchFamily="18" charset="0"/>
                <a:cs typeface="Times New Roman" pitchFamily="18" charset="0"/>
              </a:rPr>
              <a:t> which are specific for C-terminal cleavage. </a:t>
            </a:r>
          </a:p>
          <a:p>
            <a:pPr algn="just">
              <a:lnSpc>
                <a:spcPct val="150000"/>
              </a:lnSpc>
            </a:pPr>
            <a:r>
              <a:rPr lang="en-US" sz="1800" dirty="0" err="1" smtClean="0">
                <a:latin typeface="Times New Roman" pitchFamily="18" charset="0"/>
                <a:cs typeface="Times New Roman" pitchFamily="18" charset="0"/>
              </a:rPr>
              <a:t>Carboxypeptidase</a:t>
            </a:r>
            <a:r>
              <a:rPr lang="en-US" sz="1800" dirty="0" smtClean="0">
                <a:latin typeface="Times New Roman" pitchFamily="18" charset="0"/>
                <a:cs typeface="Times New Roman" pitchFamily="18" charset="0"/>
              </a:rPr>
              <a:t> A cleaves all C-terminal bonds of tyrosine, tryptophan and phenylalanine, whereas </a:t>
            </a:r>
            <a:r>
              <a:rPr lang="en-US" sz="1800" dirty="0" err="1" smtClean="0">
                <a:latin typeface="Times New Roman" pitchFamily="18" charset="0"/>
                <a:cs typeface="Times New Roman" pitchFamily="18" charset="0"/>
              </a:rPr>
              <a:t>Carboxypeptidase</a:t>
            </a:r>
            <a:r>
              <a:rPr lang="en-US" sz="1800" dirty="0" smtClean="0">
                <a:latin typeface="Times New Roman" pitchFamily="18" charset="0"/>
                <a:cs typeface="Times New Roman" pitchFamily="18" charset="0"/>
              </a:rPr>
              <a:t> B cleaves C-terminal bond of </a:t>
            </a:r>
            <a:r>
              <a:rPr lang="en-US" sz="1800" dirty="0" err="1" smtClean="0">
                <a:latin typeface="Times New Roman" pitchFamily="18" charset="0"/>
                <a:cs typeface="Times New Roman" pitchFamily="18" charset="0"/>
              </a:rPr>
              <a:t>arginine</a:t>
            </a:r>
            <a:r>
              <a:rPr lang="en-US" sz="1800" dirty="0" smtClean="0">
                <a:latin typeface="Times New Roman" pitchFamily="18" charset="0"/>
                <a:cs typeface="Times New Roman" pitchFamily="18" charset="0"/>
              </a:rPr>
              <a:t> and lysine.</a:t>
            </a:r>
          </a:p>
          <a:p>
            <a:pPr algn="just">
              <a:lnSpc>
                <a:spcPct val="150000"/>
              </a:lnSpc>
            </a:pPr>
            <a:r>
              <a:rPr lang="en-US" sz="1800" dirty="0" err="1" smtClean="0">
                <a:latin typeface="Times New Roman" pitchFamily="18" charset="0"/>
                <a:cs typeface="Times New Roman" pitchFamily="18" charset="0"/>
              </a:rPr>
              <a:t>Carboxypeptidase</a:t>
            </a:r>
            <a:r>
              <a:rPr lang="en-US" sz="1800" dirty="0" smtClean="0">
                <a:latin typeface="Times New Roman" pitchFamily="18" charset="0"/>
                <a:cs typeface="Times New Roman" pitchFamily="18" charset="0"/>
              </a:rPr>
              <a:t> C can cleave all free C-terminal residues. Although amino acid sequence of each fragment can be known, but the order of fragments in the polypeptide chain cannot be ascertained. </a:t>
            </a:r>
            <a:endParaRPr lang="en-US" sz="1800" dirty="0" smtClean="0">
              <a:latin typeface="Times New Roman" pitchFamily="18" charset="0"/>
              <a:cs typeface="Times New Roman" pitchFamily="18" charset="0"/>
            </a:endParaRPr>
          </a:p>
          <a:p>
            <a:pPr algn="just">
              <a:lnSpc>
                <a:spcPct val="150000"/>
              </a:lnSpc>
            </a:pPr>
            <a:r>
              <a:rPr lang="en-US" sz="1800" dirty="0" smtClean="0">
                <a:latin typeface="Times New Roman" pitchFamily="18" charset="0"/>
                <a:cs typeface="Times New Roman" pitchFamily="18" charset="0"/>
              </a:rPr>
              <a:t>Chemical Fragmentation Method - </a:t>
            </a:r>
            <a:r>
              <a:rPr lang="en-US" sz="1800" dirty="0" err="1" smtClean="0">
                <a:latin typeface="Times New Roman" pitchFamily="18" charset="0"/>
                <a:cs typeface="Times New Roman" pitchFamily="18" charset="0"/>
              </a:rPr>
              <a:t>Cyanogen</a:t>
            </a:r>
            <a:r>
              <a:rPr lang="en-US" sz="1800" dirty="0" smtClean="0">
                <a:latin typeface="Times New Roman" pitchFamily="18" charset="0"/>
                <a:cs typeface="Times New Roman" pitchFamily="18" charset="0"/>
              </a:rPr>
              <a:t> bromide (</a:t>
            </a:r>
            <a:r>
              <a:rPr lang="en-US" sz="1800" dirty="0" err="1" smtClean="0">
                <a:latin typeface="Times New Roman" pitchFamily="18" charset="0"/>
                <a:cs typeface="Times New Roman" pitchFamily="18" charset="0"/>
              </a:rPr>
              <a:t>CNBr</a:t>
            </a:r>
            <a:r>
              <a:rPr lang="en-US" sz="1800" dirty="0" smtClean="0">
                <a:latin typeface="Times New Roman" pitchFamily="18" charset="0"/>
                <a:cs typeface="Times New Roman" pitchFamily="18" charset="0"/>
              </a:rPr>
              <a:t>) specifically cleaves Met residues at the C-end forming a </a:t>
            </a:r>
            <a:r>
              <a:rPr lang="en-US" sz="1800" dirty="0" err="1" smtClean="0">
                <a:latin typeface="Times New Roman" pitchFamily="18" charset="0"/>
                <a:cs typeface="Times New Roman" pitchFamily="18" charset="0"/>
              </a:rPr>
              <a:t>homoserine</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lactone</a:t>
            </a:r>
            <a:endParaRPr lang="en-US" sz="1800" dirty="0" smtClean="0">
              <a:latin typeface="Times New Roman" pitchFamily="18" charset="0"/>
              <a:cs typeface="Times New Roman" pitchFamily="18" charset="0"/>
            </a:endParaRPr>
          </a:p>
          <a:p>
            <a:pPr algn="just">
              <a:lnSpc>
                <a:spcPct val="150000"/>
              </a:lnSpc>
            </a:pPr>
            <a:r>
              <a:rPr lang="en-US" sz="1800" dirty="0" smtClean="0">
                <a:latin typeface="Times New Roman" pitchFamily="18" charset="0"/>
                <a:cs typeface="Times New Roman" pitchFamily="18" charset="0"/>
              </a:rPr>
              <a:t>Hence, it is necessary to generate overlapping fragments from the original protein. </a:t>
            </a:r>
          </a:p>
          <a:p>
            <a:pPr algn="just">
              <a:lnSpc>
                <a:spcPct val="150000"/>
              </a:lnSpc>
            </a:pPr>
            <a:r>
              <a:rPr lang="en-US" sz="1800" dirty="0" smtClean="0">
                <a:latin typeface="Times New Roman" pitchFamily="18" charset="0"/>
                <a:cs typeface="Times New Roman" pitchFamily="18" charset="0"/>
              </a:rPr>
              <a:t>Different chemicals or enzymes are needed for the purpose. Fragments generated by </a:t>
            </a:r>
            <a:r>
              <a:rPr lang="en-US" sz="1800" dirty="0" err="1" smtClean="0">
                <a:latin typeface="Times New Roman" pitchFamily="18" charset="0"/>
                <a:cs typeface="Times New Roman" pitchFamily="18" charset="0"/>
              </a:rPr>
              <a:t>trypsin</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chymotrypsin</a:t>
            </a:r>
            <a:r>
              <a:rPr lang="en-US" sz="1800" dirty="0" smtClean="0">
                <a:latin typeface="Times New Roman" pitchFamily="18" charset="0"/>
                <a:cs typeface="Times New Roman" pitchFamily="18" charset="0"/>
              </a:rPr>
              <a:t> and </a:t>
            </a:r>
            <a:r>
              <a:rPr lang="en-US" sz="1800" dirty="0" err="1" smtClean="0">
                <a:latin typeface="Times New Roman" pitchFamily="18" charset="0"/>
                <a:cs typeface="Times New Roman" pitchFamily="18" charset="0"/>
              </a:rPr>
              <a:t>cyanogen</a:t>
            </a:r>
            <a:r>
              <a:rPr lang="en-US" sz="1800" dirty="0" smtClean="0">
                <a:latin typeface="Times New Roman" pitchFamily="18" charset="0"/>
                <a:cs typeface="Times New Roman" pitchFamily="18" charset="0"/>
              </a:rPr>
              <a:t> bromide </a:t>
            </a:r>
            <a:r>
              <a:rPr lang="en-US" sz="1800" dirty="0" smtClean="0">
                <a:latin typeface="Times New Roman" pitchFamily="18" charset="0"/>
                <a:cs typeface="Times New Roman" pitchFamily="18" charset="0"/>
              </a:rPr>
              <a:t>may be used. </a:t>
            </a:r>
          </a:p>
          <a:p>
            <a:pPr algn="just">
              <a:lnSpc>
                <a:spcPct val="150000"/>
              </a:lnSpc>
            </a:pPr>
            <a:r>
              <a:rPr lang="en-US" sz="1800" dirty="0" err="1" smtClean="0">
                <a:latin typeface="Times New Roman" pitchFamily="18" charset="0"/>
                <a:cs typeface="Times New Roman" pitchFamily="18" charset="0"/>
              </a:rPr>
              <a:t>Chymotryptic</a:t>
            </a:r>
            <a:r>
              <a:rPr lang="en-US" sz="1800" dirty="0" smtClean="0">
                <a:latin typeface="Times New Roman" pitchFamily="18" charset="0"/>
                <a:cs typeface="Times New Roman" pitchFamily="18" charset="0"/>
              </a:rPr>
              <a:t> peptides will overlap one or more </a:t>
            </a:r>
            <a:r>
              <a:rPr lang="en-US" sz="1800" dirty="0" err="1" smtClean="0">
                <a:latin typeface="Times New Roman" pitchFamily="18" charset="0"/>
                <a:cs typeface="Times New Roman" pitchFamily="18" charset="0"/>
              </a:rPr>
              <a:t>tryptic</a:t>
            </a:r>
            <a:r>
              <a:rPr lang="en-US" sz="1800" dirty="0" smtClean="0">
                <a:latin typeface="Times New Roman" pitchFamily="18" charset="0"/>
                <a:cs typeface="Times New Roman" pitchFamily="18" charset="0"/>
              </a:rPr>
              <a:t> peptides to establish sequence of fragments.</a:t>
            </a:r>
          </a:p>
          <a:p>
            <a:pPr algn="just">
              <a:lnSpc>
                <a:spcPct val="150000"/>
              </a:lnSpc>
            </a:pPr>
            <a:endParaRPr lang="en-US" sz="1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237</TotalTime>
  <Words>1676</Words>
  <Application>Microsoft Office PowerPoint</Application>
  <PresentationFormat>On-screen Show (4:3)</PresentationFormat>
  <Paragraphs>171</Paragraphs>
  <Slides>31</Slides>
  <Notes>1</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Slide 1</vt:lpstr>
      <vt:lpstr>Protein sequencing</vt:lpstr>
      <vt:lpstr>Slide 3</vt:lpstr>
      <vt:lpstr>Hydrolysis, separation and quantitation of Amino Acid</vt:lpstr>
      <vt:lpstr>Edman degradation</vt:lpstr>
      <vt:lpstr>Slide 6</vt:lpstr>
      <vt:lpstr>Slide 7</vt:lpstr>
      <vt:lpstr>Fragmentation of Amino Acids  </vt:lpstr>
      <vt:lpstr>Slide 9</vt:lpstr>
      <vt:lpstr>Slide 10</vt:lpstr>
      <vt:lpstr>Slide 11</vt:lpstr>
      <vt:lpstr>Slide 12</vt:lpstr>
      <vt:lpstr>MASS SPECTROSCOPY METHOD</vt:lpstr>
      <vt:lpstr>Slide 14</vt:lpstr>
      <vt:lpstr>Slide 15</vt:lpstr>
      <vt:lpstr>Slide 16</vt:lpstr>
      <vt:lpstr>Slide 17</vt:lpstr>
      <vt:lpstr>Slide 18</vt:lpstr>
      <vt:lpstr>Slide 19</vt:lpstr>
      <vt:lpstr>Protein catabolism or degradation </vt:lpstr>
      <vt:lpstr>Purpose </vt:lpstr>
      <vt:lpstr>Slide 22</vt:lpstr>
      <vt:lpstr>Slide 23</vt:lpstr>
      <vt:lpstr>Protein degradation </vt:lpstr>
      <vt:lpstr>Slide 25</vt:lpstr>
      <vt:lpstr>Slide 26</vt:lpstr>
      <vt:lpstr>Amino Acid Degradation </vt:lpstr>
      <vt:lpstr>Slide 28</vt:lpstr>
      <vt:lpstr>Slide 29</vt:lpstr>
      <vt:lpstr>Factors Determining Overall Rate </vt:lpstr>
      <vt:lpstr>Slide 31</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DELL</dc:creator>
  <cp:lastModifiedBy>DELL</cp:lastModifiedBy>
  <cp:revision>28</cp:revision>
  <dcterms:created xsi:type="dcterms:W3CDTF">2006-08-16T00:00:00Z</dcterms:created>
  <dcterms:modified xsi:type="dcterms:W3CDTF">2017-09-23T01:20:42Z</dcterms:modified>
</cp:coreProperties>
</file>